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64" r:id="rId3"/>
    <p:sldId id="259" r:id="rId4"/>
    <p:sldId id="279" r:id="rId5"/>
    <p:sldId id="289" r:id="rId6"/>
    <p:sldId id="291" r:id="rId7"/>
    <p:sldId id="292" r:id="rId8"/>
    <p:sldId id="293" r:id="rId9"/>
    <p:sldId id="294" r:id="rId10"/>
    <p:sldId id="295" r:id="rId11"/>
    <p:sldId id="296" r:id="rId12"/>
    <p:sldId id="297" r:id="rId13"/>
    <p:sldId id="298" r:id="rId14"/>
    <p:sldId id="300" r:id="rId15"/>
    <p:sldId id="301" r:id="rId16"/>
    <p:sldId id="302" r:id="rId17"/>
    <p:sldId id="303" r:id="rId18"/>
    <p:sldId id="304" r:id="rId19"/>
    <p:sldId id="305" r:id="rId20"/>
    <p:sldId id="306" r:id="rId21"/>
    <p:sldId id="307" r:id="rId22"/>
    <p:sldId id="308" r:id="rId23"/>
    <p:sldId id="312" r:id="rId24"/>
    <p:sldId id="313" r:id="rId25"/>
    <p:sldId id="314" r:id="rId26"/>
    <p:sldId id="278"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02"/>
    <a:srgbClr val="F7B61A"/>
    <a:srgbClr val="0EAAE5"/>
    <a:srgbClr val="3C7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DM Sans Medium"/>
          <a:ea typeface="DM Sans Medium"/>
          <a:cs typeface="DM Sans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DM Sans Bold"/>
          <a:ea typeface="DM Sans Bold"/>
          <a:cs typeface="DM Sa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09D78"/>
          </a:solidFill>
        </a:fill>
      </a:tcStyle>
    </a:firstCol>
    <a:lastRow>
      <a:tcTxStyle b="off" i="off">
        <a:font>
          <a:latin typeface="DM Sans Medium"/>
          <a:ea typeface="DM Sans Medium"/>
          <a:cs typeface="DM Sans Medium"/>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DM Sans Bold"/>
          <a:ea typeface="DM Sans Bold"/>
          <a:cs typeface="DM Sa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227058"/>
          </a:solidFill>
        </a:fill>
      </a:tcStyle>
    </a:firstRow>
  </a:tblStyle>
  <a:tblStyle styleId="{C7B018BB-80A7-4F77-B60F-C8B233D01FF8}" styleName="">
    <a:tblBg/>
    <a:wholeTbl>
      <a:tcTxStyle b="off" i="off">
        <a:font>
          <a:latin typeface="DM Sans Medium"/>
          <a:ea typeface="DM Sans Medium"/>
          <a:cs typeface="DM Sans Medium"/>
        </a:font>
        <a:srgbClr val="1A1A1A"/>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CEEBDE"/>
          </a:solidFill>
        </a:fill>
      </a:tcStyle>
    </a:wholeTbl>
    <a:band2H>
      <a:tcTxStyle/>
      <a:tcStyle>
        <a:tcBdr/>
        <a:fill>
          <a:solidFill>
            <a:srgbClr val="E8F5EF"/>
          </a:solidFill>
        </a:fill>
      </a:tcStyle>
    </a:band2H>
    <a:firstCol>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1"/>
          </a:solidFill>
        </a:fill>
      </a:tcStyle>
    </a:firstCol>
    <a:la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381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1"/>
          </a:solidFill>
        </a:fill>
      </a:tcStyle>
    </a:lastRow>
    <a:fir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381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1"/>
          </a:solidFill>
        </a:fill>
      </a:tcStyle>
    </a:firstRow>
  </a:tblStyle>
  <a:tblStyle styleId="{EEE7283C-3CF3-47DC-8721-378D4A62B228}" styleName="">
    <a:tblBg/>
    <a:wholeTbl>
      <a:tcTxStyle b="off" i="off">
        <a:font>
          <a:latin typeface="DM Sans Medium"/>
          <a:ea typeface="DM Sans Medium"/>
          <a:cs typeface="DM Sans Medium"/>
        </a:font>
        <a:srgbClr val="1A1A1A"/>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FCE5CB"/>
          </a:solidFill>
        </a:fill>
      </a:tcStyle>
    </a:wholeTbl>
    <a:band2H>
      <a:tcTxStyle/>
      <a:tcStyle>
        <a:tcBdr/>
        <a:fill>
          <a:solidFill>
            <a:srgbClr val="FDF2E7"/>
          </a:solidFill>
        </a:fill>
      </a:tcStyle>
    </a:band2H>
    <a:firstCol>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3"/>
          </a:solidFill>
        </a:fill>
      </a:tcStyle>
    </a:firstCol>
    <a:la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381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3"/>
          </a:solidFill>
        </a:fill>
      </a:tcStyle>
    </a:lastRow>
    <a:fir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381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3"/>
          </a:solidFill>
        </a:fill>
      </a:tcStyle>
    </a:firstRow>
  </a:tblStyle>
  <a:tblStyle styleId="{CF821DB8-F4EB-4A41-A1BA-3FCAFE7338EE}" styleName="">
    <a:tblBg/>
    <a:wholeTbl>
      <a:tcTxStyle b="off" i="off">
        <a:font>
          <a:latin typeface="DM Sans Medium"/>
          <a:ea typeface="DM Sans Medium"/>
          <a:cs typeface="DM Sans Medium"/>
        </a:font>
        <a:srgbClr val="1A1A1A"/>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E4E4E4"/>
          </a:solidFill>
        </a:fill>
      </a:tcStyle>
    </a:wholeTbl>
    <a:band2H>
      <a:tcTxStyle/>
      <a:tcStyle>
        <a:tcBdr/>
        <a:fill>
          <a:solidFill>
            <a:schemeClr val="accent5"/>
          </a:solidFill>
        </a:fill>
      </a:tcStyle>
    </a:band2H>
    <a:firstCol>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6"/>
          </a:solidFill>
        </a:fill>
      </a:tcStyle>
    </a:firstCol>
    <a:la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381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6"/>
          </a:solidFill>
        </a:fill>
      </a:tcStyle>
    </a:lastRow>
    <a:fir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381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6"/>
          </a:solidFill>
        </a:fill>
      </a:tcStyle>
    </a:firstRow>
  </a:tblStyle>
  <a:tblStyle styleId="{33BA23B1-9221-436E-865A-0063620EA4FD}" styleName="">
    <a:tblBg/>
    <a:wholeTbl>
      <a:tcTxStyle b="off" i="off">
        <a:font>
          <a:latin typeface="DM Sans Medium"/>
          <a:ea typeface="DM Sans Medium"/>
          <a:cs typeface="DM Sans Medium"/>
        </a:font>
        <a:srgbClr val="1A1A1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CFFFF"/>
          </a:solidFill>
        </a:fill>
      </a:tcStyle>
    </a:band2H>
    <a:firstCol>
      <a:tcTxStyle b="on" i="off">
        <a:font>
          <a:latin typeface="DM Sans Bold"/>
          <a:ea typeface="DM Sans Bold"/>
          <a:cs typeface="DM Sans Bold"/>
        </a:font>
        <a:srgbClr val="FC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M Sans Bold"/>
          <a:ea typeface="DM Sans Bold"/>
          <a:cs typeface="DM Sans Bold"/>
        </a:font>
        <a:srgbClr val="1A1A1A"/>
      </a:tcTxStyle>
      <a:tcStyle>
        <a:tcBdr>
          <a:left>
            <a:ln w="12700" cap="flat">
              <a:noFill/>
              <a:miter lim="400000"/>
            </a:ln>
          </a:left>
          <a:right>
            <a:ln w="12700" cap="flat">
              <a:noFill/>
              <a:miter lim="400000"/>
            </a:ln>
          </a:right>
          <a:top>
            <a:ln w="50800" cap="flat">
              <a:solidFill>
                <a:srgbClr val="1A1A1A"/>
              </a:solidFill>
              <a:prstDash val="solid"/>
              <a:round/>
            </a:ln>
          </a:top>
          <a:bottom>
            <a:ln w="25400" cap="flat">
              <a:solidFill>
                <a:srgbClr val="1A1A1A"/>
              </a:solidFill>
              <a:prstDash val="solid"/>
              <a:round/>
            </a:ln>
          </a:bottom>
          <a:insideH>
            <a:ln w="12700" cap="flat">
              <a:noFill/>
              <a:miter lim="400000"/>
            </a:ln>
          </a:insideH>
          <a:insideV>
            <a:ln w="12700" cap="flat">
              <a:noFill/>
              <a:miter lim="400000"/>
            </a:ln>
          </a:insideV>
        </a:tcBdr>
        <a:fill>
          <a:solidFill>
            <a:srgbClr val="FCFFFF"/>
          </a:solidFill>
        </a:fill>
      </a:tcStyle>
    </a:lastRow>
    <a:firstRow>
      <a:tcTxStyle b="on" i="off">
        <a:font>
          <a:latin typeface="DM Sans Bold"/>
          <a:ea typeface="DM Sans Bold"/>
          <a:cs typeface="DM Sans Bold"/>
        </a:font>
        <a:srgbClr val="FCFFFF"/>
      </a:tcTxStyle>
      <a:tcStyle>
        <a:tcBdr>
          <a:left>
            <a:ln w="12700" cap="flat">
              <a:noFill/>
              <a:miter lim="400000"/>
            </a:ln>
          </a:left>
          <a:right>
            <a:ln w="12700" cap="flat">
              <a:noFill/>
              <a:miter lim="400000"/>
            </a:ln>
          </a:right>
          <a:top>
            <a:ln w="25400" cap="flat">
              <a:solidFill>
                <a:srgbClr val="1A1A1A"/>
              </a:solidFill>
              <a:prstDash val="solid"/>
              <a:round/>
            </a:ln>
          </a:top>
          <a:bottom>
            <a:ln w="25400" cap="flat">
              <a:solidFill>
                <a:srgbClr val="1A1A1A"/>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DM Sans Medium"/>
          <a:ea typeface="DM Sans Medium"/>
          <a:cs typeface="DM Sans Medium"/>
        </a:font>
        <a:srgbClr val="1A1A1A"/>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CBCBCB"/>
          </a:solidFill>
        </a:fill>
      </a:tcStyle>
    </a:wholeTbl>
    <a:band2H>
      <a:tcTxStyle/>
      <a:tcStyle>
        <a:tcBdr/>
        <a:fill>
          <a:solidFill>
            <a:srgbClr val="E7E7E7"/>
          </a:solidFill>
        </a:fill>
      </a:tcStyle>
    </a:band2H>
    <a:firstCol>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1A1A1A"/>
          </a:solidFill>
        </a:fill>
      </a:tcStyle>
    </a:firstCol>
    <a:la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381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1A1A1A"/>
          </a:solidFill>
        </a:fill>
      </a:tcStyle>
    </a:lastRow>
    <a:fir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381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1A1A1A"/>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6"/>
    <p:restoredTop sz="94702"/>
  </p:normalViewPr>
  <p:slideViewPr>
    <p:cSldViewPr snapToGrid="0">
      <p:cViewPr varScale="1">
        <p:scale>
          <a:sx n="68" d="100"/>
          <a:sy n="68" d="100"/>
        </p:scale>
        <p:origin x="712"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DM Sans Regular"/>
      </a:defRPr>
    </a:lvl1pPr>
    <a:lvl2pPr indent="228600" defTabSz="457200" latinLnBrk="0">
      <a:lnSpc>
        <a:spcPct val="117999"/>
      </a:lnSpc>
      <a:defRPr sz="2200">
        <a:latin typeface="+mn-lt"/>
        <a:ea typeface="+mn-ea"/>
        <a:cs typeface="+mn-cs"/>
        <a:sym typeface="DM Sans Regular"/>
      </a:defRPr>
    </a:lvl2pPr>
    <a:lvl3pPr indent="457200" defTabSz="457200" latinLnBrk="0">
      <a:lnSpc>
        <a:spcPct val="117999"/>
      </a:lnSpc>
      <a:defRPr sz="2200">
        <a:latin typeface="+mn-lt"/>
        <a:ea typeface="+mn-ea"/>
        <a:cs typeface="+mn-cs"/>
        <a:sym typeface="DM Sans Regular"/>
      </a:defRPr>
    </a:lvl3pPr>
    <a:lvl4pPr indent="685800" defTabSz="457200" latinLnBrk="0">
      <a:lnSpc>
        <a:spcPct val="117999"/>
      </a:lnSpc>
      <a:defRPr sz="2200">
        <a:latin typeface="+mn-lt"/>
        <a:ea typeface="+mn-ea"/>
        <a:cs typeface="+mn-cs"/>
        <a:sym typeface="DM Sans Regular"/>
      </a:defRPr>
    </a:lvl4pPr>
    <a:lvl5pPr indent="914400" defTabSz="457200" latinLnBrk="0">
      <a:lnSpc>
        <a:spcPct val="117999"/>
      </a:lnSpc>
      <a:defRPr sz="2200">
        <a:latin typeface="+mn-lt"/>
        <a:ea typeface="+mn-ea"/>
        <a:cs typeface="+mn-cs"/>
        <a:sym typeface="DM Sans Regular"/>
      </a:defRPr>
    </a:lvl5pPr>
    <a:lvl6pPr indent="1143000" defTabSz="457200" latinLnBrk="0">
      <a:lnSpc>
        <a:spcPct val="117999"/>
      </a:lnSpc>
      <a:defRPr sz="2200">
        <a:latin typeface="+mn-lt"/>
        <a:ea typeface="+mn-ea"/>
        <a:cs typeface="+mn-cs"/>
        <a:sym typeface="DM Sans Regular"/>
      </a:defRPr>
    </a:lvl6pPr>
    <a:lvl7pPr indent="1371600" defTabSz="457200" latinLnBrk="0">
      <a:lnSpc>
        <a:spcPct val="117999"/>
      </a:lnSpc>
      <a:defRPr sz="2200">
        <a:latin typeface="+mn-lt"/>
        <a:ea typeface="+mn-ea"/>
        <a:cs typeface="+mn-cs"/>
        <a:sym typeface="DM Sans Regular"/>
      </a:defRPr>
    </a:lvl7pPr>
    <a:lvl8pPr indent="1600200" defTabSz="457200" latinLnBrk="0">
      <a:lnSpc>
        <a:spcPct val="117999"/>
      </a:lnSpc>
      <a:defRPr sz="2200">
        <a:latin typeface="+mn-lt"/>
        <a:ea typeface="+mn-ea"/>
        <a:cs typeface="+mn-cs"/>
        <a:sym typeface="DM Sans Regular"/>
      </a:defRPr>
    </a:lvl8pPr>
    <a:lvl9pPr indent="1828800" defTabSz="457200" latinLnBrk="0">
      <a:lnSpc>
        <a:spcPct val="117999"/>
      </a:lnSpc>
      <a:defRPr sz="2200">
        <a:latin typeface="+mn-lt"/>
        <a:ea typeface="+mn-ea"/>
        <a:cs typeface="+mn-cs"/>
        <a:sym typeface="DM Sans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D" dirty="0"/>
          </a:p>
        </p:txBody>
      </p:sp>
    </p:spTree>
    <p:extLst>
      <p:ext uri="{BB962C8B-B14F-4D97-AF65-F5344CB8AC3E}">
        <p14:creationId xmlns:p14="http://schemas.microsoft.com/office/powerpoint/2010/main" val="17842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D" dirty="0"/>
          </a:p>
        </p:txBody>
      </p:sp>
    </p:spTree>
    <p:extLst>
      <p:ext uri="{BB962C8B-B14F-4D97-AF65-F5344CB8AC3E}">
        <p14:creationId xmlns:p14="http://schemas.microsoft.com/office/powerpoint/2010/main" val="1185345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D" dirty="0"/>
          </a:p>
        </p:txBody>
      </p:sp>
    </p:spTree>
    <p:extLst>
      <p:ext uri="{BB962C8B-B14F-4D97-AF65-F5344CB8AC3E}">
        <p14:creationId xmlns:p14="http://schemas.microsoft.com/office/powerpoint/2010/main" val="1815065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D" dirty="0"/>
          </a:p>
        </p:txBody>
      </p:sp>
    </p:spTree>
    <p:extLst>
      <p:ext uri="{BB962C8B-B14F-4D97-AF65-F5344CB8AC3E}">
        <p14:creationId xmlns:p14="http://schemas.microsoft.com/office/powerpoint/2010/main" val="5807918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00338-2E84-36AB-C2B4-C2C1892DC5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98652" y="328076"/>
            <a:ext cx="1846800" cy="100465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ide with logo">
    <p:spTree>
      <p:nvGrpSpPr>
        <p:cNvPr id="1" name=""/>
        <p:cNvGrpSpPr/>
        <p:nvPr/>
      </p:nvGrpSpPr>
      <p:grpSpPr>
        <a:xfrm>
          <a:off x="0" y="0"/>
          <a:ext cx="0" cy="0"/>
          <a:chOff x="0" y="0"/>
          <a:chExt cx="0" cy="0"/>
        </a:xfrm>
      </p:grpSpPr>
      <p:sp>
        <p:nvSpPr>
          <p:cNvPr id="18" name="Line"/>
          <p:cNvSpPr/>
          <p:nvPr/>
        </p:nvSpPr>
        <p:spPr>
          <a:xfrm>
            <a:off x="21922052" y="12414101"/>
            <a:ext cx="0" cy="494438"/>
          </a:xfrm>
          <a:prstGeom prst="line">
            <a:avLst/>
          </a:prstGeom>
          <a:ln w="25400">
            <a:solidFill>
              <a:schemeClr val="accent6"/>
            </a:solidFill>
            <a:miter lim="400000"/>
          </a:ln>
        </p:spPr>
        <p:txBody>
          <a:bodyPr lIns="45718" tIns="45718" rIns="45718" bIns="45718"/>
          <a:lstStyle/>
          <a:p>
            <a:endParaRPr/>
          </a:p>
        </p:txBody>
      </p:sp>
      <p:sp>
        <p:nvSpPr>
          <p:cNvPr id="19" name="Calendar 2023"/>
          <p:cNvSpPr txBox="1"/>
          <p:nvPr/>
        </p:nvSpPr>
        <p:spPr>
          <a:xfrm>
            <a:off x="17544881" y="12413670"/>
            <a:ext cx="400300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defTabSz="457200">
              <a:spcBef>
                <a:spcPts val="3300"/>
              </a:spcBef>
              <a:defRPr sz="2400">
                <a:solidFill>
                  <a:srgbClr val="656565"/>
                </a:solidFill>
                <a:latin typeface="+mn-lt"/>
                <a:ea typeface="+mn-ea"/>
                <a:cs typeface="+mn-cs"/>
                <a:sym typeface="DM Sans Regular"/>
              </a:defRPr>
            </a:lvl1pPr>
          </a:lstStyle>
          <a:p>
            <a:r>
              <a:rPr lang="en-US" dirty="0"/>
              <a:t>Page</a:t>
            </a:r>
            <a:endParaRPr dirty="0"/>
          </a:p>
        </p:txBody>
      </p:sp>
      <p:sp>
        <p:nvSpPr>
          <p:cNvPr id="20" name="Fortum Themes"/>
          <p:cNvSpPr txBox="1"/>
          <p:nvPr/>
        </p:nvSpPr>
        <p:spPr>
          <a:xfrm>
            <a:off x="1340534" y="12437596"/>
            <a:ext cx="5037619"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r>
              <a:rPr lang="en-GB" dirty="0">
                <a:effectLst/>
                <a:latin typeface="Helvetica Neue" panose="02000503000000020004" pitchFamily="2" charset="0"/>
              </a:rPr>
              <a:t>Linux toolset for DevOps</a:t>
            </a:r>
          </a:p>
        </p:txBody>
      </p:sp>
      <p:sp>
        <p:nvSpPr>
          <p:cNvPr id="21" name="Slide Number"/>
          <p:cNvSpPr txBox="1">
            <a:spLocks noGrp="1"/>
          </p:cNvSpPr>
          <p:nvPr>
            <p:ph type="sldNum" sz="quarter" idx="2"/>
          </p:nvPr>
        </p:nvSpPr>
        <p:spPr>
          <a:xfrm>
            <a:off x="22063025" y="12413670"/>
            <a:ext cx="980441" cy="495301"/>
          </a:xfrm>
          <a:prstGeom prst="rect">
            <a:avLst/>
          </a:prstGeom>
        </p:spPr>
        <p:txBody>
          <a:bodyPr wrap="square"/>
          <a:lstStyle>
            <a:lvl1pPr>
              <a:defRPr>
                <a:solidFill>
                  <a:srgbClr val="535353"/>
                </a:solidFill>
              </a:defRPr>
            </a:lvl1pPr>
          </a:lstStyle>
          <a:p>
            <a:fld id="{86CB4B4D-7CA3-9044-876B-883B54F8677D}" type="slidenum">
              <a:t>‹#›</a:t>
            </a:fld>
            <a:endParaRPr/>
          </a:p>
        </p:txBody>
      </p:sp>
      <p:pic>
        <p:nvPicPr>
          <p:cNvPr id="3" name="Picture 2">
            <a:extLst>
              <a:ext uri="{FF2B5EF4-FFF2-40B4-BE49-F238E27FC236}">
                <a16:creationId xmlns:a16="http://schemas.microsoft.com/office/drawing/2014/main" id="{1DF62C63-1879-24A5-1F4A-2CBE2FD59F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98652" y="328076"/>
            <a:ext cx="1846800" cy="1004659"/>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4630400" y="12712700"/>
            <a:ext cx="5689600" cy="736600"/>
          </a:xfrm>
          <a:prstGeom prst="rect">
            <a:avLst/>
          </a:prstGeom>
          <a:ln w="12700">
            <a:miter lim="400000"/>
          </a:ln>
        </p:spPr>
        <p:txBody>
          <a:bodyPr wrap="none" lIns="50800" tIns="50800" rIns="50800" bIns="50800">
            <a:spAutoFit/>
          </a:bodyPr>
          <a:lstStyle>
            <a:lvl1pPr>
              <a:defRPr sz="2400">
                <a:solidFill>
                  <a:srgbClr val="000000"/>
                </a:solidFill>
                <a:latin typeface="+mn-lt"/>
                <a:ea typeface="+mn-ea"/>
                <a:cs typeface="+mn-cs"/>
                <a:sym typeface="DM Sans Regular"/>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1pPr>
      <a:lvl2pPr marL="1270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2pPr>
      <a:lvl3pPr marL="190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3pPr>
      <a:lvl4pPr marL="2540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4pPr>
      <a:lvl5pPr marL="317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5pPr>
      <a:lvl6pPr marL="3810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6pPr>
      <a:lvl7pPr marL="444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7pPr>
      <a:lvl8pPr marL="5080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8pPr>
      <a:lvl9pPr marL="571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1pPr>
      <a:lvl2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2pPr>
      <a:lvl3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3pPr>
      <a:lvl4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4pPr>
      <a:lvl5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5pPr>
      <a:lvl6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6pPr>
      <a:lvl7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7pPr>
      <a:lvl8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8pPr>
      <a:lvl9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hyperlink" Target="https://tech.dev/mbase/api/player"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theserverside.com/blog/Coffee-Talk-Java-News-Stories-and-Opinions/2023-DevOps-Roadmap" TargetMode="External"/><Relationship Id="rId3" Type="http://schemas.openxmlformats.org/officeDocument/2006/relationships/hyperlink" Target="https://roadmap.sh/devops" TargetMode="External"/><Relationship Id="rId7" Type="http://schemas.openxmlformats.org/officeDocument/2006/relationships/hyperlink" Target="https://github.com/milanm/DevOps-Roadma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blog.invgate.com/devops-roadmap"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learnit.md/" TargetMode="External"/><Relationship Id="rId13" Type="http://schemas.openxmlformats.org/officeDocument/2006/relationships/hyperlink" Target="https://github.com/topics/devops" TargetMode="External"/><Relationship Id="rId3" Type="http://schemas.openxmlformats.org/officeDocument/2006/relationships/hyperlink" Target="https://www.udemy.com/topic/devops/" TargetMode="External"/><Relationship Id="rId7" Type="http://schemas.openxmlformats.org/officeDocument/2006/relationships/hyperlink" Target="https://cloudacademy.com/library/devops/" TargetMode="External"/><Relationship Id="rId12" Type="http://schemas.openxmlformats.org/officeDocument/2006/relationships/hyperlink" Target="https://cloud.google.com/free/?utm_source=google&amp;utm_medium=cpc&amp;utm_campaign=emea-emea-all-en-dr-bkws-all-all-trial-e-gcp-1011340&amp;utm_content=text-ad-LE-any-DEV_c-CRE_502084421489-ADGP_Hybrid%20%7C%20BKWS%20-%20EXA%20%7C%20Txt%20~%20GCP%20~%20Trial%23v7-KWID_43700061596184985-kwd-310728589823-userloc_1009991&amp;utm_term=KW_gcp%20free%20tier-NET_g-PLAC_&amp;&amp;gad=1&amp;gclid=CjwKCAjw3ueiBhBmEiwA4BhspCFtFGYaRBwR8j-kL8LSpiVR_-j8GVECQ0DX2sNR8HdpnOO_xeFmcRoCZy0QAvD_BwE&amp;gclsrc=aw.ds" TargetMode="External"/><Relationship Id="rId2" Type="http://schemas.openxmlformats.org/officeDocument/2006/relationships/hyperlink" Target="https://www.pluralsight.com/paths/devops-foundations?utm_source=google&amp;utm_medium=paid-search&amp;utm_campaign=upskilling-and-reskilling&amp;utm_term=ssi-emea-xyz-dynamic&amp;utm_content=free-trial&amp;gclid=CjwKCAjw3ueiBhBmEiwA4BhspFKLw88VoV653zLWKyE0DkiRbvmzd3Xaz25kkwDU7c9tLmb5D8qOExoCH-YQAvD_BwE" TargetMode="External"/><Relationship Id="rId1" Type="http://schemas.openxmlformats.org/officeDocument/2006/relationships/slideLayout" Target="../slideLayouts/slideLayout2.xml"/><Relationship Id="rId6" Type="http://schemas.openxmlformats.org/officeDocument/2006/relationships/hyperlink" Target="https://www.youtube.com/results?search_query=devops+course" TargetMode="External"/><Relationship Id="rId11" Type="http://schemas.openxmlformats.org/officeDocument/2006/relationships/hyperlink" Target="https://azure.microsoft.com/en-us/free/" TargetMode="External"/><Relationship Id="rId5" Type="http://schemas.openxmlformats.org/officeDocument/2006/relationships/hyperlink" Target="https://www.coursera.org/courses?query=devops" TargetMode="External"/><Relationship Id="rId10" Type="http://schemas.openxmlformats.org/officeDocument/2006/relationships/hyperlink" Target="https://aws.amazon.com/free/devops/" TargetMode="External"/><Relationship Id="rId4" Type="http://schemas.openxmlformats.org/officeDocument/2006/relationships/hyperlink" Target="https://kodekloud.com/" TargetMode="External"/><Relationship Id="rId9" Type="http://schemas.openxmlformats.org/officeDocument/2006/relationships/hyperlink" Target="https://chat.openai.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I4EWvMFj37g?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p:cNvGrpSpPr/>
          <p:nvPr/>
        </p:nvGrpSpPr>
        <p:grpSpPr>
          <a:xfrm>
            <a:off x="11099251" y="6206476"/>
            <a:ext cx="2185498" cy="280497"/>
            <a:chOff x="0" y="0"/>
            <a:chExt cx="2185496" cy="280495"/>
          </a:xfrm>
          <a:solidFill>
            <a:srgbClr val="3C74FF"/>
          </a:solidFill>
        </p:grpSpPr>
        <p:sp>
          <p:nvSpPr>
            <p:cNvPr id="32" name="Circle"/>
            <p:cNvSpPr/>
            <p:nvPr/>
          </p:nvSpPr>
          <p:spPr>
            <a:xfrm>
              <a:off x="0" y="0"/>
              <a:ext cx="280497" cy="280496"/>
            </a:xfrm>
            <a:prstGeom prst="ellipse">
              <a:avLst/>
            </a:prstGeom>
            <a:grpFill/>
            <a:ln w="12700" cap="flat">
              <a:noFill/>
              <a:miter lim="400000"/>
            </a:ln>
            <a:effectLst/>
          </p:spPr>
          <p:txBody>
            <a:bodyPr wrap="square" lIns="0" tIns="0" rIns="0" bIns="0" numCol="1" anchor="ctr">
              <a:noAutofit/>
            </a:bodyPr>
            <a:lstStyle/>
            <a:p>
              <a:pPr defTabSz="1528703">
                <a:defRPr sz="5400">
                  <a:solidFill>
                    <a:srgbClr val="FFFFFF"/>
                  </a:solidFill>
                </a:defRPr>
              </a:pPr>
              <a:endParaRPr/>
            </a:p>
          </p:txBody>
        </p:sp>
        <p:sp>
          <p:nvSpPr>
            <p:cNvPr id="33" name="Circle"/>
            <p:cNvSpPr/>
            <p:nvPr/>
          </p:nvSpPr>
          <p:spPr>
            <a:xfrm>
              <a:off x="635000" y="0"/>
              <a:ext cx="280497" cy="280496"/>
            </a:xfrm>
            <a:prstGeom prst="ellipse">
              <a:avLst/>
            </a:prstGeom>
            <a:grpFill/>
            <a:ln w="12700" cap="flat">
              <a:noFill/>
              <a:miter lim="400000"/>
            </a:ln>
            <a:effectLst/>
          </p:spPr>
          <p:txBody>
            <a:bodyPr wrap="square" lIns="0" tIns="0" rIns="0" bIns="0" numCol="1" anchor="ctr">
              <a:noAutofit/>
            </a:bodyPr>
            <a:lstStyle/>
            <a:p>
              <a:pPr defTabSz="1528703">
                <a:defRPr sz="5400">
                  <a:solidFill>
                    <a:srgbClr val="FFFFFF"/>
                  </a:solidFill>
                </a:defRPr>
              </a:pPr>
              <a:endParaRPr/>
            </a:p>
          </p:txBody>
        </p:sp>
        <p:sp>
          <p:nvSpPr>
            <p:cNvPr id="34" name="Circle"/>
            <p:cNvSpPr/>
            <p:nvPr/>
          </p:nvSpPr>
          <p:spPr>
            <a:xfrm>
              <a:off x="1270000" y="0"/>
              <a:ext cx="280497" cy="280496"/>
            </a:xfrm>
            <a:prstGeom prst="ellipse">
              <a:avLst/>
            </a:prstGeom>
            <a:grpFill/>
            <a:ln w="12700" cap="flat">
              <a:noFill/>
              <a:miter lim="400000"/>
            </a:ln>
            <a:effectLst/>
          </p:spPr>
          <p:txBody>
            <a:bodyPr wrap="square" lIns="0" tIns="0" rIns="0" bIns="0" numCol="1" anchor="ctr">
              <a:noAutofit/>
            </a:bodyPr>
            <a:lstStyle/>
            <a:p>
              <a:pPr defTabSz="1528703">
                <a:defRPr sz="5400">
                  <a:solidFill>
                    <a:srgbClr val="FFFFFF"/>
                  </a:solidFill>
                </a:defRPr>
              </a:pPr>
              <a:endParaRPr/>
            </a:p>
          </p:txBody>
        </p:sp>
        <p:sp>
          <p:nvSpPr>
            <p:cNvPr id="35" name="Circle"/>
            <p:cNvSpPr/>
            <p:nvPr/>
          </p:nvSpPr>
          <p:spPr>
            <a:xfrm>
              <a:off x="1905000" y="0"/>
              <a:ext cx="280497" cy="280496"/>
            </a:xfrm>
            <a:prstGeom prst="ellipse">
              <a:avLst/>
            </a:prstGeom>
            <a:grpFill/>
            <a:ln w="12700" cap="flat">
              <a:noFill/>
              <a:miter lim="400000"/>
            </a:ln>
            <a:effectLst/>
          </p:spPr>
          <p:txBody>
            <a:bodyPr wrap="square" lIns="0" tIns="0" rIns="0" bIns="0" numCol="1" anchor="ctr">
              <a:noAutofit/>
            </a:bodyPr>
            <a:lstStyle/>
            <a:p>
              <a:pPr defTabSz="1528703">
                <a:defRPr sz="5400">
                  <a:solidFill>
                    <a:srgbClr val="FFFFFF"/>
                  </a:solidFill>
                </a:defRPr>
              </a:pPr>
              <a:endParaRPr/>
            </a:p>
          </p:txBody>
        </p:sp>
      </p:grpSp>
      <p:sp>
        <p:nvSpPr>
          <p:cNvPr id="37" name="Calendar 2023"/>
          <p:cNvSpPr txBox="1"/>
          <p:nvPr/>
        </p:nvSpPr>
        <p:spPr>
          <a:xfrm>
            <a:off x="5991225" y="4583284"/>
            <a:ext cx="12401550"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8000"/>
            </a:lvl1pPr>
          </a:lstStyle>
          <a:p>
            <a:r>
              <a:rPr lang="en-GB" dirty="0">
                <a:effectLst/>
                <a:latin typeface="Helvetica Neue" panose="02000503000000020004" pitchFamily="2" charset="0"/>
              </a:rPr>
              <a:t>Linux toolset for DevOps</a:t>
            </a:r>
          </a:p>
        </p:txBody>
      </p:sp>
      <p:sp>
        <p:nvSpPr>
          <p:cNvPr id="2" name="Professional Templates for Business…">
            <a:extLst>
              <a:ext uri="{FF2B5EF4-FFF2-40B4-BE49-F238E27FC236}">
                <a16:creationId xmlns:a16="http://schemas.microsoft.com/office/drawing/2014/main" id="{3F22D2C8-CB07-06E8-8730-4A950CE5E29A}"/>
              </a:ext>
            </a:extLst>
          </p:cNvPr>
          <p:cNvSpPr txBox="1"/>
          <p:nvPr/>
        </p:nvSpPr>
        <p:spPr>
          <a:xfrm>
            <a:off x="17182061" y="9945953"/>
            <a:ext cx="6322045" cy="250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600">
                <a:solidFill>
                  <a:srgbClr val="656565"/>
                </a:solidFill>
                <a:latin typeface="+mn-lt"/>
                <a:ea typeface="+mn-ea"/>
                <a:cs typeface="+mn-cs"/>
                <a:sym typeface="DM Sans Regular"/>
              </a:defRPr>
            </a:pPr>
            <a:r>
              <a:rPr lang="en-US" dirty="0">
                <a:solidFill>
                  <a:schemeClr val="tx2"/>
                </a:solidFill>
              </a:rPr>
              <a:t>DevOps Community Moldova</a:t>
            </a:r>
          </a:p>
          <a:p>
            <a:pPr algn="l">
              <a:defRPr sz="2600">
                <a:solidFill>
                  <a:srgbClr val="656565"/>
                </a:solidFill>
                <a:latin typeface="+mn-lt"/>
                <a:ea typeface="+mn-ea"/>
                <a:cs typeface="+mn-cs"/>
                <a:sym typeface="DM Sans Regular"/>
              </a:defRPr>
            </a:pPr>
            <a:endParaRPr lang="en-US" dirty="0">
              <a:solidFill>
                <a:schemeClr val="tx2"/>
              </a:solidFill>
            </a:endParaRPr>
          </a:p>
          <a:p>
            <a:pPr algn="l">
              <a:defRPr sz="2600">
                <a:solidFill>
                  <a:srgbClr val="656565"/>
                </a:solidFill>
                <a:latin typeface="+mn-lt"/>
                <a:ea typeface="+mn-ea"/>
                <a:cs typeface="+mn-cs"/>
                <a:sym typeface="DM Sans Regular"/>
              </a:defRPr>
            </a:pPr>
            <a:r>
              <a:rPr lang="en-US" dirty="0">
                <a:solidFill>
                  <a:schemeClr val="tx2"/>
                </a:solidFill>
              </a:rPr>
              <a:t>Speaker: Andrei Prescornic</a:t>
            </a:r>
          </a:p>
          <a:p>
            <a:pPr algn="l">
              <a:defRPr sz="2600">
                <a:solidFill>
                  <a:srgbClr val="656565"/>
                </a:solidFill>
                <a:latin typeface="+mn-lt"/>
                <a:ea typeface="+mn-ea"/>
                <a:cs typeface="+mn-cs"/>
                <a:sym typeface="DM Sans Regular"/>
              </a:defRPr>
            </a:pPr>
            <a:endParaRPr lang="en-US">
              <a:solidFill>
                <a:schemeClr val="tx2"/>
              </a:solidFill>
            </a:endParaRPr>
          </a:p>
          <a:p>
            <a:pPr algn="l">
              <a:defRPr sz="2600">
                <a:solidFill>
                  <a:srgbClr val="656565"/>
                </a:solidFill>
                <a:latin typeface="+mn-lt"/>
                <a:ea typeface="+mn-ea"/>
                <a:cs typeface="+mn-cs"/>
                <a:sym typeface="DM Sans Regular"/>
              </a:defRPr>
            </a:pPr>
            <a:endParaRPr lang="en-US" dirty="0">
              <a:solidFill>
                <a:schemeClr val="tx2"/>
              </a:solidFill>
            </a:endParaRPr>
          </a:p>
          <a:p>
            <a:pPr>
              <a:defRPr sz="2600">
                <a:solidFill>
                  <a:srgbClr val="656565"/>
                </a:solidFill>
                <a:latin typeface="+mn-lt"/>
                <a:ea typeface="+mn-ea"/>
                <a:cs typeface="+mn-cs"/>
                <a:sym typeface="DM Sans Regular"/>
              </a:defRPr>
            </a:pPr>
            <a:r>
              <a:rPr lang="en-US" dirty="0">
                <a:solidFill>
                  <a:schemeClr val="tx2"/>
                </a:solidFill>
              </a:rPr>
              <a:t>2023</a:t>
            </a:r>
          </a:p>
        </p:txBody>
      </p:sp>
      <p:pic>
        <p:nvPicPr>
          <p:cNvPr id="4" name="Picture 3" descr="A picture containing text, screenshot, font, logo&#10;&#10;Description automatically generated">
            <a:extLst>
              <a:ext uri="{FF2B5EF4-FFF2-40B4-BE49-F238E27FC236}">
                <a16:creationId xmlns:a16="http://schemas.microsoft.com/office/drawing/2014/main" id="{CA125EB3-5187-182B-0987-A32AF686B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025" y="7277008"/>
            <a:ext cx="10544724" cy="5931407"/>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00526" indent="-200526" algn="l" defTabSz="12700">
              <a:buClr>
                <a:schemeClr val="accent1"/>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a:solidFill>
                  <a:schemeClr val="tx2"/>
                </a:solidFill>
              </a:rPr>
              <a:t>vi, grep, </a:t>
            </a:r>
            <a:r>
              <a:rPr lang="en-GB" dirty="0" err="1">
                <a:solidFill>
                  <a:schemeClr val="tx2"/>
                </a:solidFill>
              </a:rPr>
              <a:t>sed</a:t>
            </a:r>
            <a:r>
              <a:rPr lang="en-GB" dirty="0">
                <a:solidFill>
                  <a:schemeClr val="tx2"/>
                </a:solidFill>
              </a:rPr>
              <a:t>, awk</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0EAAE5"/>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Linux commands and tools</a:t>
            </a:r>
            <a:endParaRPr sz="1800" dirty="0">
              <a:solidFill>
                <a:schemeClr val="bg1"/>
              </a:solidFill>
            </a:endParaRP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sed</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3" name="Picture 12" descr="Text&#10;&#10;Description automatically generated">
            <a:extLst>
              <a:ext uri="{FF2B5EF4-FFF2-40B4-BE49-F238E27FC236}">
                <a16:creationId xmlns:a16="http://schemas.microsoft.com/office/drawing/2014/main" id="{30BC7EB3-1ECC-6235-3F30-45F3898A7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935" y="2744664"/>
            <a:ext cx="18672129" cy="8883276"/>
          </a:xfrm>
          <a:prstGeom prst="rect">
            <a:avLst/>
          </a:prstGeom>
        </p:spPr>
      </p:pic>
    </p:spTree>
    <p:extLst>
      <p:ext uri="{BB962C8B-B14F-4D97-AF65-F5344CB8AC3E}">
        <p14:creationId xmlns:p14="http://schemas.microsoft.com/office/powerpoint/2010/main" val="9238251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00526" indent="-200526" algn="l" defTabSz="12700">
              <a:buClr>
                <a:schemeClr val="accent1"/>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a:solidFill>
                  <a:schemeClr val="tx2"/>
                </a:solidFill>
              </a:rPr>
              <a:t>vi, grep, </a:t>
            </a:r>
            <a:r>
              <a:rPr lang="en-GB" dirty="0" err="1">
                <a:solidFill>
                  <a:schemeClr val="tx2"/>
                </a:solidFill>
              </a:rPr>
              <a:t>sed</a:t>
            </a:r>
            <a:r>
              <a:rPr lang="en-GB" dirty="0">
                <a:solidFill>
                  <a:schemeClr val="tx2"/>
                </a:solidFill>
              </a:rPr>
              <a:t>, awk</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0EAAE5"/>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Linux commands and tools</a:t>
            </a:r>
            <a:endParaRPr sz="1800" dirty="0">
              <a:solidFill>
                <a:schemeClr val="bg1"/>
              </a:solidFill>
            </a:endParaRP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awk</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3" name="Picture 2" descr="A screenshot of a computer&#10;&#10;Description automatically generated">
            <a:extLst>
              <a:ext uri="{FF2B5EF4-FFF2-40B4-BE49-F238E27FC236}">
                <a16:creationId xmlns:a16="http://schemas.microsoft.com/office/drawing/2014/main" id="{F9228FD4-11B1-62DE-B7DB-90E44EA42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651" y="2370070"/>
            <a:ext cx="19430697" cy="8975860"/>
          </a:xfrm>
          <a:prstGeom prst="rect">
            <a:avLst/>
          </a:prstGeom>
        </p:spPr>
      </p:pic>
    </p:spTree>
    <p:extLst>
      <p:ext uri="{BB962C8B-B14F-4D97-AF65-F5344CB8AC3E}">
        <p14:creationId xmlns:p14="http://schemas.microsoft.com/office/powerpoint/2010/main" val="36957615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00526" indent="-200526" algn="l" defTabSz="12700">
              <a:buClr>
                <a:schemeClr val="accent1"/>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err="1">
                <a:solidFill>
                  <a:schemeClr val="tx2"/>
                </a:solidFill>
              </a:rPr>
              <a:t>systemd</a:t>
            </a:r>
            <a:r>
              <a:rPr lang="en-GB" dirty="0">
                <a:solidFill>
                  <a:schemeClr val="tx2"/>
                </a:solidFill>
              </a:rPr>
              <a:t>, </a:t>
            </a:r>
            <a:r>
              <a:rPr lang="en-GB" dirty="0" err="1">
                <a:solidFill>
                  <a:schemeClr val="tx2"/>
                </a:solidFill>
              </a:rPr>
              <a:t>cron</a:t>
            </a:r>
            <a:r>
              <a:rPr lang="en-GB" dirty="0">
                <a:solidFill>
                  <a:schemeClr val="tx2"/>
                </a:solidFill>
              </a:rPr>
              <a:t> jobs</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0EAAE5"/>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Linux commands and tools</a:t>
            </a:r>
            <a:endParaRPr sz="1800" dirty="0">
              <a:solidFill>
                <a:schemeClr val="bg1"/>
              </a:solidFill>
            </a:endParaRP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Linux system services</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5" name="Picture 4" descr="Text&#10;&#10;Description automatically generated">
            <a:extLst>
              <a:ext uri="{FF2B5EF4-FFF2-40B4-BE49-F238E27FC236}">
                <a16:creationId xmlns:a16="http://schemas.microsoft.com/office/drawing/2014/main" id="{A39BBCB4-C0EB-0D46-5E54-030050346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741" y="3205243"/>
            <a:ext cx="17792517" cy="6218144"/>
          </a:xfrm>
          <a:prstGeom prst="rect">
            <a:avLst/>
          </a:prstGeom>
        </p:spPr>
      </p:pic>
    </p:spTree>
    <p:extLst>
      <p:ext uri="{BB962C8B-B14F-4D97-AF65-F5344CB8AC3E}">
        <p14:creationId xmlns:p14="http://schemas.microsoft.com/office/powerpoint/2010/main" val="114383492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00526" indent="-200526" algn="l" defTabSz="12700">
              <a:buClr>
                <a:schemeClr val="accent1"/>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err="1">
                <a:solidFill>
                  <a:schemeClr val="tx2"/>
                </a:solidFill>
              </a:rPr>
              <a:t>systemd</a:t>
            </a:r>
            <a:r>
              <a:rPr lang="en-GB" dirty="0">
                <a:solidFill>
                  <a:schemeClr val="tx2"/>
                </a:solidFill>
              </a:rPr>
              <a:t>, </a:t>
            </a:r>
            <a:r>
              <a:rPr lang="en-GB" dirty="0" err="1">
                <a:solidFill>
                  <a:schemeClr val="tx2"/>
                </a:solidFill>
              </a:rPr>
              <a:t>cron</a:t>
            </a:r>
            <a:r>
              <a:rPr lang="en-GB" dirty="0">
                <a:solidFill>
                  <a:schemeClr val="tx2"/>
                </a:solidFill>
              </a:rPr>
              <a:t> jobs</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0EAAE5"/>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Linux commands and tools</a:t>
            </a:r>
            <a:endParaRPr sz="1800" dirty="0">
              <a:solidFill>
                <a:schemeClr val="bg1"/>
              </a:solidFill>
            </a:endParaRP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err="1">
                <a:solidFill>
                  <a:schemeClr val="tx1"/>
                </a:solidFill>
              </a:rPr>
              <a:t>cron</a:t>
            </a:r>
            <a:r>
              <a:rPr lang="en-US" dirty="0">
                <a:solidFill>
                  <a:schemeClr val="tx1"/>
                </a:solidFill>
              </a:rPr>
              <a:t> jobs</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pic>
        <p:nvPicPr>
          <p:cNvPr id="2" name="Picture 1">
            <a:extLst>
              <a:ext uri="{FF2B5EF4-FFF2-40B4-BE49-F238E27FC236}">
                <a16:creationId xmlns:a16="http://schemas.microsoft.com/office/drawing/2014/main" id="{4E593349-E14C-B7C4-A3F0-28F28C671B11}"/>
              </a:ext>
            </a:extLst>
          </p:cNvPr>
          <p:cNvPicPr>
            <a:picLocks noChangeAspect="1"/>
          </p:cNvPicPr>
          <p:nvPr/>
        </p:nvPicPr>
        <p:blipFill>
          <a:blip r:embed="rId2"/>
          <a:stretch>
            <a:fillRect/>
          </a:stretch>
        </p:blipFill>
        <p:spPr>
          <a:xfrm>
            <a:off x="3636798" y="3878475"/>
            <a:ext cx="17110403" cy="5393496"/>
          </a:xfrm>
          <a:prstGeom prst="rect">
            <a:avLst/>
          </a:prstGeom>
        </p:spPr>
      </p:pic>
    </p:spTree>
    <p:extLst>
      <p:ext uri="{BB962C8B-B14F-4D97-AF65-F5344CB8AC3E}">
        <p14:creationId xmlns:p14="http://schemas.microsoft.com/office/powerpoint/2010/main" val="15187347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Network commands</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7B61A"/>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Network basic tools</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3" name="DevOps is a methodology in the software development and IT industry. Used as a set of practices and tools, DevOps integrates and automates the work of software development (Dev) and IT operations (Ops) as a means for improving and shortening the systems ">
            <a:extLst>
              <a:ext uri="{FF2B5EF4-FFF2-40B4-BE49-F238E27FC236}">
                <a16:creationId xmlns:a16="http://schemas.microsoft.com/office/drawing/2014/main" id="{EB730F2F-2082-98B1-5C92-BF65DF0B3536}"/>
              </a:ext>
            </a:extLst>
          </p:cNvPr>
          <p:cNvSpPr txBox="1"/>
          <p:nvPr/>
        </p:nvSpPr>
        <p:spPr>
          <a:xfrm>
            <a:off x="1620725" y="3372782"/>
            <a:ext cx="9961676" cy="85972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571500" indent="-571500" algn="l">
              <a:buFont typeface="Arial" panose="020B0604020202020204" pitchFamily="34" charset="0"/>
              <a:buChar char="•"/>
              <a:defRPr sz="2400">
                <a:solidFill>
                  <a:srgbClr val="535353"/>
                </a:solidFill>
                <a:latin typeface="+mn-lt"/>
                <a:ea typeface="+mn-ea"/>
                <a:cs typeface="+mn-cs"/>
                <a:sym typeface="DM Sans Regular"/>
              </a:defRPr>
            </a:pPr>
            <a:r>
              <a:rPr lang="en-US" sz="3600" b="1" dirty="0">
                <a:solidFill>
                  <a:schemeClr val="tx2"/>
                </a:solidFill>
              </a:rPr>
              <a:t>ping </a:t>
            </a:r>
            <a:r>
              <a:rPr lang="en-US" sz="3600" b="1" dirty="0" err="1">
                <a:solidFill>
                  <a:schemeClr val="tx2"/>
                </a:solidFill>
              </a:rPr>
              <a:t>google.com</a:t>
            </a:r>
            <a:endParaRPr lang="en-US" sz="3600" b="1" dirty="0">
              <a:solidFill>
                <a:schemeClr val="tx2"/>
              </a:solidFill>
            </a:endParaRPr>
          </a:p>
          <a:p>
            <a:pPr marL="571500" indent="-571500" algn="l">
              <a:buFont typeface="Arial" panose="020B0604020202020204" pitchFamily="34" charset="0"/>
              <a:buChar char="•"/>
              <a:defRPr sz="2400">
                <a:solidFill>
                  <a:srgbClr val="535353"/>
                </a:solidFill>
                <a:latin typeface="+mn-lt"/>
                <a:ea typeface="+mn-ea"/>
                <a:cs typeface="+mn-cs"/>
                <a:sym typeface="DM Sans Regular"/>
              </a:defRPr>
            </a:pPr>
            <a:r>
              <a:rPr lang="en-US" sz="3600" b="1" dirty="0" err="1">
                <a:solidFill>
                  <a:schemeClr val="tx2"/>
                </a:solidFill>
              </a:rPr>
              <a:t>ip</a:t>
            </a:r>
            <a:r>
              <a:rPr lang="en-US" sz="3600" b="1" dirty="0">
                <a:solidFill>
                  <a:schemeClr val="tx2"/>
                </a:solidFill>
              </a:rPr>
              <a:t> address show</a:t>
            </a:r>
          </a:p>
          <a:p>
            <a:pPr marL="571500" indent="-571500" algn="l">
              <a:buFont typeface="Arial" panose="020B0604020202020204" pitchFamily="34" charset="0"/>
              <a:buChar char="•"/>
              <a:defRPr sz="2400">
                <a:solidFill>
                  <a:srgbClr val="535353"/>
                </a:solidFill>
                <a:latin typeface="+mn-lt"/>
                <a:ea typeface="+mn-ea"/>
                <a:cs typeface="+mn-cs"/>
                <a:sym typeface="DM Sans Regular"/>
              </a:defRPr>
            </a:pPr>
            <a:r>
              <a:rPr lang="en-US" sz="3600" b="1" dirty="0">
                <a:solidFill>
                  <a:schemeClr val="tx2"/>
                </a:solidFill>
              </a:rPr>
              <a:t>netstat –</a:t>
            </a:r>
            <a:r>
              <a:rPr lang="en-US" sz="3600" b="1" dirty="0" err="1">
                <a:solidFill>
                  <a:schemeClr val="tx2"/>
                </a:solidFill>
              </a:rPr>
              <a:t>rn</a:t>
            </a:r>
            <a:endParaRPr lang="en-US" sz="3600" b="1" dirty="0">
              <a:solidFill>
                <a:schemeClr val="tx2"/>
              </a:solidFill>
            </a:endParaRPr>
          </a:p>
          <a:p>
            <a:pPr marL="571500" indent="-571500" algn="l">
              <a:buFont typeface="Arial" panose="020B0604020202020204" pitchFamily="34" charset="0"/>
              <a:buChar char="•"/>
              <a:defRPr sz="2400">
                <a:solidFill>
                  <a:srgbClr val="535353"/>
                </a:solidFill>
                <a:latin typeface="+mn-lt"/>
                <a:ea typeface="+mn-ea"/>
                <a:cs typeface="+mn-cs"/>
                <a:sym typeface="DM Sans Regular"/>
              </a:defRPr>
            </a:pPr>
            <a:r>
              <a:rPr lang="en-US" sz="3600" b="1" dirty="0">
                <a:solidFill>
                  <a:schemeClr val="tx2"/>
                </a:solidFill>
              </a:rPr>
              <a:t>netstat –</a:t>
            </a:r>
            <a:r>
              <a:rPr lang="en-US" sz="3600" b="1" dirty="0" err="1">
                <a:solidFill>
                  <a:schemeClr val="tx2"/>
                </a:solidFill>
              </a:rPr>
              <a:t>nloutp</a:t>
            </a:r>
            <a:endParaRPr lang="en-US" sz="3600" b="1" dirty="0">
              <a:solidFill>
                <a:schemeClr val="tx2"/>
              </a:solidFill>
            </a:endParaRPr>
          </a:p>
          <a:p>
            <a:pPr marL="571500" indent="-571500" algn="l">
              <a:buFont typeface="Arial" panose="020B0604020202020204" pitchFamily="34" charset="0"/>
              <a:buChar char="•"/>
              <a:defRPr sz="2400">
                <a:solidFill>
                  <a:srgbClr val="535353"/>
                </a:solidFill>
                <a:latin typeface="+mn-lt"/>
                <a:ea typeface="+mn-ea"/>
                <a:cs typeface="+mn-cs"/>
                <a:sym typeface="DM Sans Regular"/>
              </a:defRPr>
            </a:pPr>
            <a:r>
              <a:rPr lang="en-US" sz="3600" b="1" dirty="0" err="1">
                <a:solidFill>
                  <a:schemeClr val="tx2"/>
                </a:solidFill>
              </a:rPr>
              <a:t>ps</a:t>
            </a:r>
            <a:r>
              <a:rPr lang="en-US" sz="3600" b="1" dirty="0">
                <a:solidFill>
                  <a:schemeClr val="tx2"/>
                </a:solidFill>
              </a:rPr>
              <a:t> –</a:t>
            </a:r>
            <a:r>
              <a:rPr lang="en-US" sz="3600" b="1" dirty="0" err="1">
                <a:solidFill>
                  <a:schemeClr val="tx2"/>
                </a:solidFill>
              </a:rPr>
              <a:t>aef</a:t>
            </a:r>
            <a:r>
              <a:rPr lang="en-US" sz="3600" b="1" dirty="0">
                <a:solidFill>
                  <a:schemeClr val="tx2"/>
                </a:solidFill>
              </a:rPr>
              <a:t> </a:t>
            </a:r>
          </a:p>
          <a:p>
            <a:pPr marL="571500" indent="-571500" algn="l">
              <a:buFont typeface="Arial" panose="020B0604020202020204" pitchFamily="34" charset="0"/>
              <a:buChar char="•"/>
              <a:defRPr sz="2400">
                <a:solidFill>
                  <a:srgbClr val="535353"/>
                </a:solidFill>
                <a:latin typeface="+mn-lt"/>
                <a:ea typeface="+mn-ea"/>
                <a:cs typeface="+mn-cs"/>
                <a:sym typeface="DM Sans Regular"/>
              </a:defRPr>
            </a:pPr>
            <a:r>
              <a:rPr lang="en-US" sz="3600" b="1" dirty="0">
                <a:solidFill>
                  <a:schemeClr val="tx2"/>
                </a:solidFill>
              </a:rPr>
              <a:t>dig +short @8.8.8.8 </a:t>
            </a:r>
            <a:r>
              <a:rPr lang="en-US" sz="3600" b="1" dirty="0" err="1">
                <a:solidFill>
                  <a:schemeClr val="tx2"/>
                </a:solidFill>
              </a:rPr>
              <a:t>maps.google.com</a:t>
            </a:r>
            <a:endParaRPr lang="en-US" sz="3600" b="1" dirty="0">
              <a:solidFill>
                <a:schemeClr val="tx2"/>
              </a:solidFill>
            </a:endParaRPr>
          </a:p>
          <a:p>
            <a:pPr marL="571500" indent="-571500" algn="l">
              <a:buFont typeface="Arial" panose="020B0604020202020204" pitchFamily="34" charset="0"/>
              <a:buChar char="•"/>
              <a:defRPr sz="2400">
                <a:solidFill>
                  <a:srgbClr val="535353"/>
                </a:solidFill>
                <a:latin typeface="+mn-lt"/>
                <a:ea typeface="+mn-ea"/>
                <a:cs typeface="+mn-cs"/>
                <a:sym typeface="DM Sans Regular"/>
              </a:defRPr>
            </a:pPr>
            <a:r>
              <a:rPr lang="en-US" sz="3600" b="1" dirty="0">
                <a:solidFill>
                  <a:schemeClr val="tx2"/>
                </a:solidFill>
              </a:rPr>
              <a:t>curl </a:t>
            </a:r>
            <a:r>
              <a:rPr lang="en-US" sz="3600" b="1" dirty="0">
                <a:solidFill>
                  <a:schemeClr val="tx2"/>
                </a:solidFill>
                <a:hlinkClick r:id="rId2"/>
              </a:rPr>
              <a:t>https://tech.dev/mbase/api/player</a:t>
            </a:r>
            <a:endParaRPr lang="en-US" sz="3600" b="1" dirty="0">
              <a:solidFill>
                <a:schemeClr val="tx2"/>
              </a:solidFill>
            </a:endParaRPr>
          </a:p>
          <a:p>
            <a:pPr marL="571500" indent="-571500" algn="l">
              <a:buFont typeface="Arial" panose="020B0604020202020204" pitchFamily="34" charset="0"/>
              <a:buChar char="•"/>
              <a:defRPr sz="2400">
                <a:solidFill>
                  <a:srgbClr val="535353"/>
                </a:solidFill>
                <a:latin typeface="+mn-lt"/>
                <a:ea typeface="+mn-ea"/>
                <a:cs typeface="+mn-cs"/>
                <a:sym typeface="DM Sans Regular"/>
              </a:defRPr>
            </a:pPr>
            <a:r>
              <a:rPr lang="en-US" sz="3600" b="1" dirty="0">
                <a:solidFill>
                  <a:schemeClr val="tx2"/>
                </a:solidFill>
              </a:rPr>
              <a:t>telnet </a:t>
            </a:r>
            <a:r>
              <a:rPr lang="en-US" sz="3600" b="1" dirty="0">
                <a:solidFill>
                  <a:schemeClr val="tx2"/>
                </a:solidFill>
                <a:hlinkClick r:id="rId3"/>
              </a:rPr>
              <a:t>http://localhost:8080</a:t>
            </a:r>
            <a:endParaRPr lang="en-US" sz="3600" b="1" dirty="0">
              <a:solidFill>
                <a:schemeClr val="tx2"/>
              </a:solidFill>
            </a:endParaRPr>
          </a:p>
          <a:p>
            <a:pPr marL="571500" indent="-571500" algn="l">
              <a:buFont typeface="Arial" panose="020B0604020202020204" pitchFamily="34" charset="0"/>
              <a:buChar char="•"/>
              <a:defRPr sz="2400">
                <a:solidFill>
                  <a:srgbClr val="535353"/>
                </a:solidFill>
                <a:latin typeface="+mn-lt"/>
                <a:ea typeface="+mn-ea"/>
                <a:cs typeface="+mn-cs"/>
                <a:sym typeface="DM Sans Regular"/>
              </a:defRPr>
            </a:pPr>
            <a:r>
              <a:rPr lang="en-US" sz="3600" b="1" dirty="0" err="1">
                <a:solidFill>
                  <a:schemeClr val="tx2"/>
                </a:solidFill>
              </a:rPr>
              <a:t>sudo</a:t>
            </a:r>
            <a:r>
              <a:rPr lang="en-US" sz="3600" b="1" dirty="0">
                <a:solidFill>
                  <a:schemeClr val="tx2"/>
                </a:solidFill>
              </a:rPr>
              <a:t> </a:t>
            </a:r>
            <a:r>
              <a:rPr lang="en-US" sz="3600" b="1" dirty="0" err="1">
                <a:solidFill>
                  <a:schemeClr val="tx2"/>
                </a:solidFill>
              </a:rPr>
              <a:t>tcpdump</a:t>
            </a:r>
            <a:r>
              <a:rPr lang="en-US" sz="3600" b="1" dirty="0">
                <a:solidFill>
                  <a:schemeClr val="tx2"/>
                </a:solidFill>
              </a:rPr>
              <a:t> -A -s 10240 '</a:t>
            </a:r>
            <a:r>
              <a:rPr lang="en-US" sz="3600" b="1" dirty="0" err="1">
                <a:solidFill>
                  <a:schemeClr val="tx2"/>
                </a:solidFill>
              </a:rPr>
              <a:t>tcp</a:t>
            </a:r>
            <a:r>
              <a:rPr lang="en-US" sz="3600" b="1" dirty="0">
                <a:solidFill>
                  <a:schemeClr val="tx2"/>
                </a:solidFill>
              </a:rPr>
              <a:t> port 8080 and (((</a:t>
            </a:r>
            <a:r>
              <a:rPr lang="en-US" sz="3600" b="1" dirty="0" err="1">
                <a:solidFill>
                  <a:schemeClr val="tx2"/>
                </a:solidFill>
              </a:rPr>
              <a:t>ip</a:t>
            </a:r>
            <a:r>
              <a:rPr lang="en-US" sz="3600" b="1" dirty="0">
                <a:solidFill>
                  <a:schemeClr val="tx2"/>
                </a:solidFill>
              </a:rPr>
              <a:t>[2:2] - ((</a:t>
            </a:r>
            <a:r>
              <a:rPr lang="en-US" sz="3600" b="1" dirty="0" err="1">
                <a:solidFill>
                  <a:schemeClr val="tx2"/>
                </a:solidFill>
              </a:rPr>
              <a:t>ip</a:t>
            </a:r>
            <a:r>
              <a:rPr lang="en-US" sz="3600" b="1" dirty="0">
                <a:solidFill>
                  <a:schemeClr val="tx2"/>
                </a:solidFill>
              </a:rPr>
              <a:t>[0]&amp;0xf)&lt;&lt;2)) - ((</a:t>
            </a:r>
            <a:r>
              <a:rPr lang="en-US" sz="3600" b="1" dirty="0" err="1">
                <a:solidFill>
                  <a:schemeClr val="tx2"/>
                </a:solidFill>
              </a:rPr>
              <a:t>tcp</a:t>
            </a:r>
            <a:r>
              <a:rPr lang="en-US" sz="3600" b="1" dirty="0">
                <a:solidFill>
                  <a:schemeClr val="tx2"/>
                </a:solidFill>
              </a:rPr>
              <a:t>[12]&amp;0xf0)&gt;&gt;2)) != 0)' | </a:t>
            </a:r>
            <a:r>
              <a:rPr lang="en-US" sz="3600" b="1" dirty="0" err="1">
                <a:solidFill>
                  <a:schemeClr val="tx2"/>
                </a:solidFill>
              </a:rPr>
              <a:t>egrep</a:t>
            </a:r>
            <a:r>
              <a:rPr lang="en-US" sz="3600" b="1" dirty="0">
                <a:solidFill>
                  <a:schemeClr val="tx2"/>
                </a:solidFill>
              </a:rPr>
              <a:t> --line-buffered "^........(GET |HTTP\/|POST |HEAD )|^[A-Za-z0-9-]+: " | sed -r 's/^........(GET |HTTP\/|POST |HEAD )/\n\1/g' </a:t>
            </a:r>
          </a:p>
          <a:p>
            <a:pPr marL="571500" indent="-571500" algn="l">
              <a:buFont typeface="Arial" panose="020B0604020202020204" pitchFamily="34" charset="0"/>
              <a:buChar char="•"/>
              <a:defRPr sz="2400">
                <a:solidFill>
                  <a:srgbClr val="535353"/>
                </a:solidFill>
                <a:latin typeface="+mn-lt"/>
                <a:ea typeface="+mn-ea"/>
                <a:cs typeface="+mn-cs"/>
                <a:sym typeface="DM Sans Regular"/>
              </a:defRPr>
            </a:pPr>
            <a:endParaRPr lang="en-US" dirty="0">
              <a:solidFill>
                <a:schemeClr val="tx2"/>
              </a:solidFill>
            </a:endParaRPr>
          </a:p>
          <a:p>
            <a:pPr algn="l">
              <a:defRPr sz="2400">
                <a:solidFill>
                  <a:srgbClr val="535353"/>
                </a:solidFill>
                <a:latin typeface="+mn-lt"/>
                <a:ea typeface="+mn-ea"/>
                <a:cs typeface="+mn-cs"/>
                <a:sym typeface="DM Sans Regular"/>
              </a:defRPr>
            </a:pPr>
            <a:endParaRPr lang="en-US" dirty="0">
              <a:solidFill>
                <a:schemeClr val="tx2"/>
              </a:solidFill>
            </a:endParaRPr>
          </a:p>
        </p:txBody>
      </p:sp>
      <p:sp>
        <p:nvSpPr>
          <p:cNvPr id="4" name="Venn diagram">
            <a:extLst>
              <a:ext uri="{FF2B5EF4-FFF2-40B4-BE49-F238E27FC236}">
                <a16:creationId xmlns:a16="http://schemas.microsoft.com/office/drawing/2014/main" id="{9531333B-2896-5386-E03B-C238DD1022B6}"/>
              </a:ext>
            </a:extLst>
          </p:cNvPr>
          <p:cNvSpPr txBox="1"/>
          <p:nvPr/>
        </p:nvSpPr>
        <p:spPr>
          <a:xfrm>
            <a:off x="1570579" y="2189209"/>
            <a:ext cx="8242059"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4600">
                <a:solidFill>
                  <a:srgbClr val="000000"/>
                </a:solidFill>
              </a:defRPr>
            </a:lvl1pPr>
          </a:lstStyle>
          <a:p>
            <a:r>
              <a:rPr lang="en-US" dirty="0">
                <a:solidFill>
                  <a:schemeClr val="tx1"/>
                </a:solidFill>
              </a:rPr>
              <a:t>Network commands</a:t>
            </a:r>
          </a:p>
        </p:txBody>
      </p:sp>
      <p:pic>
        <p:nvPicPr>
          <p:cNvPr id="30" name="Picture 29" descr="A screenshot of a computer screen&#10;&#10;Description automatically generated with medium confidence">
            <a:extLst>
              <a:ext uri="{FF2B5EF4-FFF2-40B4-BE49-F238E27FC236}">
                <a16:creationId xmlns:a16="http://schemas.microsoft.com/office/drawing/2014/main" id="{12180FE8-A988-4B95-606B-1E6196574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8013" y="2875978"/>
            <a:ext cx="10145408" cy="7487223"/>
          </a:xfrm>
          <a:prstGeom prst="rect">
            <a:avLst/>
          </a:prstGeom>
        </p:spPr>
      </p:pic>
    </p:spTree>
    <p:extLst>
      <p:ext uri="{BB962C8B-B14F-4D97-AF65-F5344CB8AC3E}">
        <p14:creationId xmlns:p14="http://schemas.microsoft.com/office/powerpoint/2010/main" val="49341123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err="1">
                <a:solidFill>
                  <a:schemeClr val="tx2"/>
                </a:solidFill>
              </a:rPr>
              <a:t>ssh</a:t>
            </a:r>
            <a:endParaRPr lang="en-US" dirty="0">
              <a:solidFill>
                <a:schemeClr val="tx2"/>
              </a:solidFill>
            </a:endParaRP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7B61A"/>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Network basic tools</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2" name="Shape">
            <a:extLst>
              <a:ext uri="{FF2B5EF4-FFF2-40B4-BE49-F238E27FC236}">
                <a16:creationId xmlns:a16="http://schemas.microsoft.com/office/drawing/2014/main" id="{9285D602-0316-87A9-C346-23C32031DBE1}"/>
              </a:ext>
            </a:extLst>
          </p:cNvPr>
          <p:cNvSpPr/>
          <p:nvPr/>
        </p:nvSpPr>
        <p:spPr>
          <a:xfrm>
            <a:off x="14981237" y="1794271"/>
            <a:ext cx="7765257" cy="2160589"/>
          </a:xfrm>
          <a:custGeom>
            <a:avLst/>
            <a:gdLst/>
            <a:ahLst/>
            <a:cxnLst>
              <a:cxn ang="0">
                <a:pos x="wd2" y="hd2"/>
              </a:cxn>
              <a:cxn ang="5400000">
                <a:pos x="wd2" y="hd2"/>
              </a:cxn>
              <a:cxn ang="10800000">
                <a:pos x="wd2" y="hd2"/>
              </a:cxn>
              <a:cxn ang="16200000">
                <a:pos x="wd2" y="hd2"/>
              </a:cxn>
            </a:cxnLst>
            <a:rect l="0" t="0" r="r" b="b"/>
            <a:pathLst>
              <a:path w="21600" h="21599" extrusionOk="0">
                <a:moveTo>
                  <a:pt x="3858" y="0"/>
                </a:moveTo>
                <a:cubicBezTo>
                  <a:pt x="2726" y="0"/>
                  <a:pt x="2047" y="-1"/>
                  <a:pt x="1594" y="678"/>
                </a:cubicBezTo>
                <a:cubicBezTo>
                  <a:pt x="941" y="1532"/>
                  <a:pt x="427" y="3383"/>
                  <a:pt x="190" y="5729"/>
                </a:cubicBezTo>
                <a:cubicBezTo>
                  <a:pt x="1" y="7357"/>
                  <a:pt x="0" y="9798"/>
                  <a:pt x="0" y="13866"/>
                </a:cubicBezTo>
                <a:lnTo>
                  <a:pt x="0" y="21599"/>
                </a:lnTo>
                <a:lnTo>
                  <a:pt x="21600" y="21599"/>
                </a:lnTo>
                <a:lnTo>
                  <a:pt x="21600" y="13866"/>
                </a:lnTo>
                <a:cubicBezTo>
                  <a:pt x="21600" y="9798"/>
                  <a:pt x="21599" y="7357"/>
                  <a:pt x="21410" y="5729"/>
                </a:cubicBezTo>
                <a:cubicBezTo>
                  <a:pt x="21172" y="3383"/>
                  <a:pt x="20659" y="1532"/>
                  <a:pt x="20006" y="678"/>
                </a:cubicBezTo>
                <a:cubicBezTo>
                  <a:pt x="19553" y="-1"/>
                  <a:pt x="18874" y="0"/>
                  <a:pt x="17742" y="0"/>
                </a:cubicBezTo>
                <a:lnTo>
                  <a:pt x="3858" y="0"/>
                </a:lnTo>
                <a:close/>
              </a:path>
            </a:pathLst>
          </a:custGeom>
          <a:solidFill>
            <a:schemeClr val="accent5"/>
          </a:solidFill>
          <a:ln w="12700">
            <a:miter lim="400000"/>
          </a:ln>
        </p:spPr>
        <p:txBody>
          <a:bodyPr lIns="0" tIns="0" rIns="0" bIns="0" anchor="ctr"/>
          <a:lstStyle/>
          <a:p>
            <a:endParaRPr/>
          </a:p>
        </p:txBody>
      </p:sp>
      <p:sp>
        <p:nvSpPr>
          <p:cNvPr id="3" name="DevOps is a methodology in the software development and IT industry. Used as a set of practices and tools, DevOps integrates and automates the work of software development (Dev) and IT operations (Ops) as a means for improving and shortening the systems ">
            <a:extLst>
              <a:ext uri="{FF2B5EF4-FFF2-40B4-BE49-F238E27FC236}">
                <a16:creationId xmlns:a16="http://schemas.microsoft.com/office/drawing/2014/main" id="{7811F7D3-EC5E-805B-B0C3-6BB3D79C05AA}"/>
              </a:ext>
            </a:extLst>
          </p:cNvPr>
          <p:cNvSpPr txBox="1"/>
          <p:nvPr/>
        </p:nvSpPr>
        <p:spPr>
          <a:xfrm>
            <a:off x="1620724" y="3372782"/>
            <a:ext cx="12115889" cy="6935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400">
                <a:solidFill>
                  <a:srgbClr val="535353"/>
                </a:solidFill>
                <a:latin typeface="+mn-lt"/>
                <a:ea typeface="+mn-ea"/>
                <a:cs typeface="+mn-cs"/>
                <a:sym typeface="DM Sans Regular"/>
              </a:defRPr>
            </a:pPr>
            <a:r>
              <a:rPr lang="en-US" sz="3600" b="1" dirty="0">
                <a:solidFill>
                  <a:schemeClr val="tx2"/>
                </a:solidFill>
              </a:rPr>
              <a:t>Connect to remote server</a:t>
            </a:r>
          </a:p>
          <a:p>
            <a:pPr algn="l">
              <a:defRPr sz="2400">
                <a:solidFill>
                  <a:srgbClr val="535353"/>
                </a:solidFill>
                <a:latin typeface="+mn-lt"/>
                <a:ea typeface="+mn-ea"/>
                <a:cs typeface="+mn-cs"/>
                <a:sym typeface="DM Sans Regular"/>
              </a:defRPr>
            </a:pPr>
            <a:r>
              <a:rPr lang="en-US" dirty="0" err="1">
                <a:solidFill>
                  <a:schemeClr val="tx2"/>
                </a:solidFill>
              </a:rPr>
              <a:t>ssh</a:t>
            </a:r>
            <a:r>
              <a:rPr lang="en-US" dirty="0">
                <a:solidFill>
                  <a:schemeClr val="tx2"/>
                </a:solidFill>
              </a:rPr>
              <a:t> –</a:t>
            </a:r>
            <a:r>
              <a:rPr lang="en-US" dirty="0" err="1">
                <a:solidFill>
                  <a:schemeClr val="tx2"/>
                </a:solidFill>
              </a:rPr>
              <a:t>i</a:t>
            </a:r>
            <a:r>
              <a:rPr lang="en-US" dirty="0">
                <a:solidFill>
                  <a:schemeClr val="tx2"/>
                </a:solidFill>
              </a:rPr>
              <a:t> ~/keys/</a:t>
            </a:r>
            <a:r>
              <a:rPr lang="en-US" dirty="0" err="1">
                <a:solidFill>
                  <a:schemeClr val="tx2"/>
                </a:solidFill>
              </a:rPr>
              <a:t>prod.pkey</a:t>
            </a:r>
            <a:r>
              <a:rPr lang="en-US" dirty="0">
                <a:solidFill>
                  <a:schemeClr val="tx2"/>
                </a:solidFill>
              </a:rPr>
              <a:t> andreip@10.23.15.148 </a:t>
            </a:r>
          </a:p>
          <a:p>
            <a:pPr algn="l">
              <a:defRPr sz="2400">
                <a:solidFill>
                  <a:srgbClr val="535353"/>
                </a:solidFill>
                <a:latin typeface="+mn-lt"/>
                <a:ea typeface="+mn-ea"/>
                <a:cs typeface="+mn-cs"/>
                <a:sym typeface="DM Sans Regular"/>
              </a:defRPr>
            </a:pPr>
            <a:endParaRPr lang="en-US" dirty="0">
              <a:solidFill>
                <a:schemeClr val="tx2"/>
              </a:solidFill>
            </a:endParaRPr>
          </a:p>
          <a:p>
            <a:pPr algn="l">
              <a:defRPr sz="2400">
                <a:solidFill>
                  <a:srgbClr val="535353"/>
                </a:solidFill>
                <a:latin typeface="+mn-lt"/>
                <a:ea typeface="+mn-ea"/>
                <a:cs typeface="+mn-cs"/>
                <a:sym typeface="DM Sans Regular"/>
              </a:defRPr>
            </a:pPr>
            <a:r>
              <a:rPr lang="en-US" dirty="0" err="1">
                <a:solidFill>
                  <a:schemeClr val="tx2"/>
                </a:solidFill>
              </a:rPr>
              <a:t>ssh</a:t>
            </a:r>
            <a:r>
              <a:rPr lang="en-US" dirty="0">
                <a:solidFill>
                  <a:schemeClr val="tx2"/>
                </a:solidFill>
              </a:rPr>
              <a:t> –l </a:t>
            </a:r>
            <a:r>
              <a:rPr lang="en-US" dirty="0" err="1">
                <a:solidFill>
                  <a:schemeClr val="tx2"/>
                </a:solidFill>
              </a:rPr>
              <a:t>andreip</a:t>
            </a:r>
            <a:r>
              <a:rPr lang="en-US" dirty="0">
                <a:solidFill>
                  <a:schemeClr val="tx2"/>
                </a:solidFill>
              </a:rPr>
              <a:t> 10.23.15.148</a:t>
            </a:r>
          </a:p>
          <a:p>
            <a:pPr algn="l">
              <a:defRPr sz="2400">
                <a:solidFill>
                  <a:srgbClr val="535353"/>
                </a:solidFill>
                <a:latin typeface="+mn-lt"/>
                <a:ea typeface="+mn-ea"/>
                <a:cs typeface="+mn-cs"/>
                <a:sym typeface="DM Sans Regular"/>
              </a:defRPr>
            </a:pPr>
            <a:endParaRPr lang="en-US" dirty="0">
              <a:solidFill>
                <a:schemeClr val="tx2"/>
              </a:solidFill>
            </a:endParaRPr>
          </a:p>
          <a:p>
            <a:pPr algn="l">
              <a:defRPr sz="2400">
                <a:solidFill>
                  <a:srgbClr val="535353"/>
                </a:solidFill>
                <a:latin typeface="+mn-lt"/>
                <a:ea typeface="+mn-ea"/>
                <a:cs typeface="+mn-cs"/>
                <a:sym typeface="DM Sans Regular"/>
              </a:defRPr>
            </a:pPr>
            <a:endParaRPr lang="en-US" dirty="0">
              <a:solidFill>
                <a:schemeClr val="tx2"/>
              </a:solidFill>
            </a:endParaRPr>
          </a:p>
          <a:p>
            <a:pPr algn="l">
              <a:defRPr sz="2400">
                <a:solidFill>
                  <a:srgbClr val="535353"/>
                </a:solidFill>
                <a:latin typeface="+mn-lt"/>
                <a:ea typeface="+mn-ea"/>
                <a:cs typeface="+mn-cs"/>
                <a:sym typeface="DM Sans Regular"/>
              </a:defRPr>
            </a:pPr>
            <a:r>
              <a:rPr lang="en-US" sz="3600" b="1" dirty="0">
                <a:solidFill>
                  <a:schemeClr val="tx2"/>
                </a:solidFill>
              </a:rPr>
              <a:t>Copy files from/to remote servers</a:t>
            </a:r>
          </a:p>
          <a:p>
            <a:pPr algn="l">
              <a:defRPr sz="2400">
                <a:solidFill>
                  <a:srgbClr val="535353"/>
                </a:solidFill>
                <a:latin typeface="+mn-lt"/>
                <a:ea typeface="+mn-ea"/>
                <a:cs typeface="+mn-cs"/>
                <a:sym typeface="DM Sans Regular"/>
              </a:defRPr>
            </a:pPr>
            <a:r>
              <a:rPr lang="en-US" dirty="0" err="1">
                <a:solidFill>
                  <a:schemeClr val="tx2"/>
                </a:solidFill>
              </a:rPr>
              <a:t>scp</a:t>
            </a:r>
            <a:r>
              <a:rPr lang="en-US" dirty="0">
                <a:solidFill>
                  <a:schemeClr val="tx2"/>
                </a:solidFill>
              </a:rPr>
              <a:t> –</a:t>
            </a:r>
            <a:r>
              <a:rPr lang="en-US" dirty="0" err="1">
                <a:solidFill>
                  <a:schemeClr val="tx2"/>
                </a:solidFill>
              </a:rPr>
              <a:t>i</a:t>
            </a:r>
            <a:r>
              <a:rPr lang="en-US" dirty="0">
                <a:solidFill>
                  <a:schemeClr val="tx2"/>
                </a:solidFill>
              </a:rPr>
              <a:t> ~/keys/</a:t>
            </a:r>
            <a:r>
              <a:rPr lang="en-US" dirty="0" err="1">
                <a:solidFill>
                  <a:schemeClr val="tx2"/>
                </a:solidFill>
              </a:rPr>
              <a:t>prod.pkey</a:t>
            </a:r>
            <a:r>
              <a:rPr lang="en-US" dirty="0">
                <a:solidFill>
                  <a:schemeClr val="tx2"/>
                </a:solidFill>
              </a:rPr>
              <a:t> andreip@10.23.15.148:~/files/</a:t>
            </a:r>
            <a:r>
              <a:rPr lang="en-US" dirty="0" err="1">
                <a:solidFill>
                  <a:schemeClr val="tx2"/>
                </a:solidFill>
              </a:rPr>
              <a:t>file.txt</a:t>
            </a:r>
            <a:r>
              <a:rPr lang="en-US" dirty="0">
                <a:solidFill>
                  <a:schemeClr val="tx2"/>
                </a:solidFill>
              </a:rPr>
              <a:t> /tmp/</a:t>
            </a:r>
          </a:p>
          <a:p>
            <a:pPr algn="l">
              <a:defRPr sz="2400">
                <a:solidFill>
                  <a:srgbClr val="535353"/>
                </a:solidFill>
                <a:latin typeface="+mn-lt"/>
                <a:ea typeface="+mn-ea"/>
                <a:cs typeface="+mn-cs"/>
                <a:sym typeface="DM Sans Regular"/>
              </a:defRPr>
            </a:pPr>
            <a:endParaRPr lang="en-US" dirty="0">
              <a:solidFill>
                <a:schemeClr val="tx2"/>
              </a:solidFill>
            </a:endParaRPr>
          </a:p>
          <a:p>
            <a:pPr algn="l">
              <a:defRPr sz="2400">
                <a:solidFill>
                  <a:srgbClr val="535353"/>
                </a:solidFill>
                <a:latin typeface="+mn-lt"/>
                <a:ea typeface="+mn-ea"/>
                <a:cs typeface="+mn-cs"/>
                <a:sym typeface="DM Sans Regular"/>
              </a:defRPr>
            </a:pPr>
            <a:r>
              <a:rPr lang="en-US" dirty="0" err="1">
                <a:solidFill>
                  <a:schemeClr val="tx2"/>
                </a:solidFill>
              </a:rPr>
              <a:t>scp</a:t>
            </a:r>
            <a:r>
              <a:rPr lang="en-US" dirty="0">
                <a:solidFill>
                  <a:schemeClr val="tx2"/>
                </a:solidFill>
              </a:rPr>
              <a:t> –</a:t>
            </a:r>
            <a:r>
              <a:rPr lang="en-US" dirty="0" err="1">
                <a:solidFill>
                  <a:schemeClr val="tx2"/>
                </a:solidFill>
              </a:rPr>
              <a:t>i</a:t>
            </a:r>
            <a:r>
              <a:rPr lang="en-US" dirty="0">
                <a:solidFill>
                  <a:schemeClr val="tx2"/>
                </a:solidFill>
              </a:rPr>
              <a:t> ~/keys/</a:t>
            </a:r>
            <a:r>
              <a:rPr lang="en-US" dirty="0" err="1">
                <a:solidFill>
                  <a:schemeClr val="tx2"/>
                </a:solidFill>
              </a:rPr>
              <a:t>prod.pkey</a:t>
            </a:r>
            <a:r>
              <a:rPr lang="en-US" dirty="0">
                <a:solidFill>
                  <a:schemeClr val="tx2"/>
                </a:solidFill>
              </a:rPr>
              <a:t> /</a:t>
            </a:r>
            <a:r>
              <a:rPr lang="en-US" dirty="0" err="1">
                <a:solidFill>
                  <a:schemeClr val="tx2"/>
                </a:solidFill>
              </a:rPr>
              <a:t>tmp</a:t>
            </a:r>
            <a:r>
              <a:rPr lang="en-US" dirty="0">
                <a:solidFill>
                  <a:schemeClr val="tx2"/>
                </a:solidFill>
              </a:rPr>
              <a:t>/</a:t>
            </a:r>
            <a:r>
              <a:rPr lang="en-US" dirty="0" err="1">
                <a:solidFill>
                  <a:schemeClr val="tx2"/>
                </a:solidFill>
              </a:rPr>
              <a:t>file.txt</a:t>
            </a:r>
            <a:r>
              <a:rPr lang="en-US" dirty="0">
                <a:solidFill>
                  <a:schemeClr val="tx2"/>
                </a:solidFill>
              </a:rPr>
              <a:t> andreip@10.23.15.148:~/files/</a:t>
            </a:r>
          </a:p>
          <a:p>
            <a:pPr algn="l">
              <a:defRPr sz="2400">
                <a:solidFill>
                  <a:srgbClr val="535353"/>
                </a:solidFill>
                <a:latin typeface="+mn-lt"/>
                <a:ea typeface="+mn-ea"/>
                <a:cs typeface="+mn-cs"/>
                <a:sym typeface="DM Sans Regular"/>
              </a:defRPr>
            </a:pPr>
            <a:endParaRPr lang="en-US" dirty="0">
              <a:solidFill>
                <a:schemeClr val="tx2"/>
              </a:solidFill>
            </a:endParaRPr>
          </a:p>
          <a:p>
            <a:pPr algn="l">
              <a:defRPr sz="2400">
                <a:solidFill>
                  <a:srgbClr val="535353"/>
                </a:solidFill>
                <a:latin typeface="+mn-lt"/>
                <a:ea typeface="+mn-ea"/>
                <a:cs typeface="+mn-cs"/>
                <a:sym typeface="DM Sans Regular"/>
              </a:defRPr>
            </a:pPr>
            <a:endParaRPr lang="en-US" dirty="0">
              <a:solidFill>
                <a:schemeClr val="tx2"/>
              </a:solidFill>
            </a:endParaRPr>
          </a:p>
          <a:p>
            <a:pPr algn="l">
              <a:defRPr sz="2400">
                <a:solidFill>
                  <a:srgbClr val="535353"/>
                </a:solidFill>
                <a:latin typeface="+mn-lt"/>
                <a:ea typeface="+mn-ea"/>
                <a:cs typeface="+mn-cs"/>
                <a:sym typeface="DM Sans Regular"/>
              </a:defRPr>
            </a:pPr>
            <a:r>
              <a:rPr lang="en-US" sz="3600" b="1" dirty="0">
                <a:solidFill>
                  <a:schemeClr val="tx2"/>
                </a:solidFill>
              </a:rPr>
              <a:t>Forward ports from/to remote servers</a:t>
            </a:r>
          </a:p>
          <a:p>
            <a:pPr algn="l">
              <a:defRPr sz="2400">
                <a:solidFill>
                  <a:srgbClr val="535353"/>
                </a:solidFill>
                <a:latin typeface="+mn-lt"/>
                <a:ea typeface="+mn-ea"/>
                <a:cs typeface="+mn-cs"/>
                <a:sym typeface="DM Sans Regular"/>
              </a:defRPr>
            </a:pPr>
            <a:r>
              <a:rPr lang="en-US" dirty="0" err="1">
                <a:solidFill>
                  <a:schemeClr val="tx2"/>
                </a:solidFill>
              </a:rPr>
              <a:t>ssh</a:t>
            </a:r>
            <a:r>
              <a:rPr lang="en-US" dirty="0">
                <a:solidFill>
                  <a:schemeClr val="tx2"/>
                </a:solidFill>
              </a:rPr>
              <a:t> –f –N –L 3306:10.23.16.125:3306 andreip@10.23.15.148</a:t>
            </a:r>
          </a:p>
          <a:p>
            <a:pPr algn="l">
              <a:defRPr sz="2400">
                <a:solidFill>
                  <a:srgbClr val="535353"/>
                </a:solidFill>
                <a:latin typeface="+mn-lt"/>
                <a:ea typeface="+mn-ea"/>
                <a:cs typeface="+mn-cs"/>
                <a:sym typeface="DM Sans Regular"/>
              </a:defRPr>
            </a:pPr>
            <a:endParaRPr lang="en-US" dirty="0">
              <a:solidFill>
                <a:schemeClr val="tx2"/>
              </a:solidFill>
            </a:endParaRPr>
          </a:p>
          <a:p>
            <a:pPr algn="l">
              <a:defRPr sz="2400">
                <a:solidFill>
                  <a:srgbClr val="535353"/>
                </a:solidFill>
                <a:latin typeface="+mn-lt"/>
                <a:ea typeface="+mn-ea"/>
                <a:cs typeface="+mn-cs"/>
                <a:sym typeface="DM Sans Regular"/>
              </a:defRPr>
            </a:pPr>
            <a:r>
              <a:rPr lang="en-US" dirty="0" err="1">
                <a:solidFill>
                  <a:schemeClr val="tx2"/>
                </a:solidFill>
              </a:rPr>
              <a:t>ssh</a:t>
            </a:r>
            <a:r>
              <a:rPr lang="en-US" dirty="0">
                <a:solidFill>
                  <a:schemeClr val="tx2"/>
                </a:solidFill>
              </a:rPr>
              <a:t> –</a:t>
            </a:r>
            <a:r>
              <a:rPr lang="en-US" dirty="0" err="1">
                <a:solidFill>
                  <a:schemeClr val="tx2"/>
                </a:solidFill>
              </a:rPr>
              <a:t>fNR</a:t>
            </a:r>
            <a:r>
              <a:rPr lang="en-US" dirty="0">
                <a:solidFill>
                  <a:schemeClr val="tx2"/>
                </a:solidFill>
              </a:rPr>
              <a:t> 127.0.0.1:3306:10.23.16.125:3306 andreip@10.23.15.148</a:t>
            </a:r>
          </a:p>
          <a:p>
            <a:pPr algn="l">
              <a:defRPr sz="2400">
                <a:solidFill>
                  <a:srgbClr val="535353"/>
                </a:solidFill>
                <a:latin typeface="+mn-lt"/>
                <a:ea typeface="+mn-ea"/>
                <a:cs typeface="+mn-cs"/>
                <a:sym typeface="DM Sans Regular"/>
              </a:defRPr>
            </a:pPr>
            <a:endParaRPr lang="en-US" dirty="0">
              <a:solidFill>
                <a:schemeClr val="tx2"/>
              </a:solidFill>
            </a:endParaRPr>
          </a:p>
        </p:txBody>
      </p:sp>
      <p:sp>
        <p:nvSpPr>
          <p:cNvPr id="4" name="Venn diagram">
            <a:extLst>
              <a:ext uri="{FF2B5EF4-FFF2-40B4-BE49-F238E27FC236}">
                <a16:creationId xmlns:a16="http://schemas.microsoft.com/office/drawing/2014/main" id="{8499D21E-B616-2F84-E724-C16DDD0890A7}"/>
              </a:ext>
            </a:extLst>
          </p:cNvPr>
          <p:cNvSpPr txBox="1"/>
          <p:nvPr/>
        </p:nvSpPr>
        <p:spPr>
          <a:xfrm>
            <a:off x="1570579" y="2189209"/>
            <a:ext cx="8242059"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4600">
                <a:solidFill>
                  <a:srgbClr val="000000"/>
                </a:solidFill>
              </a:defRPr>
            </a:lvl1pPr>
          </a:lstStyle>
          <a:p>
            <a:r>
              <a:rPr lang="en-US" dirty="0" err="1">
                <a:solidFill>
                  <a:schemeClr val="tx1"/>
                </a:solidFill>
              </a:rPr>
              <a:t>ssh</a:t>
            </a:r>
            <a:r>
              <a:rPr lang="en-US" dirty="0">
                <a:solidFill>
                  <a:schemeClr val="tx1"/>
                </a:solidFill>
              </a:rPr>
              <a:t> - most powerful tool </a:t>
            </a:r>
            <a:endParaRPr dirty="0">
              <a:solidFill>
                <a:schemeClr val="tx1"/>
              </a:solidFill>
            </a:endParaRPr>
          </a:p>
        </p:txBody>
      </p:sp>
      <p:grpSp>
        <p:nvGrpSpPr>
          <p:cNvPr id="10" name="Group">
            <a:extLst>
              <a:ext uri="{FF2B5EF4-FFF2-40B4-BE49-F238E27FC236}">
                <a16:creationId xmlns:a16="http://schemas.microsoft.com/office/drawing/2014/main" id="{F20DC948-EB66-EB65-6D18-D780D4DE427F}"/>
              </a:ext>
            </a:extLst>
          </p:cNvPr>
          <p:cNvGrpSpPr/>
          <p:nvPr/>
        </p:nvGrpSpPr>
        <p:grpSpPr>
          <a:xfrm>
            <a:off x="15192116" y="4299924"/>
            <a:ext cx="7369573" cy="1580358"/>
            <a:chOff x="0" y="0"/>
            <a:chExt cx="7369572" cy="1580357"/>
          </a:xfrm>
        </p:grpSpPr>
        <p:sp>
          <p:nvSpPr>
            <p:cNvPr id="13" name="Shape">
              <a:extLst>
                <a:ext uri="{FF2B5EF4-FFF2-40B4-BE49-F238E27FC236}">
                  <a16:creationId xmlns:a16="http://schemas.microsoft.com/office/drawing/2014/main" id="{D8CC63C5-506B-0932-7533-7BA276AF4A7E}"/>
                </a:ext>
              </a:extLst>
            </p:cNvPr>
            <p:cNvSpPr/>
            <p:nvPr/>
          </p:nvSpPr>
          <p:spPr>
            <a:xfrm>
              <a:off x="0" y="0"/>
              <a:ext cx="7369572" cy="1580357"/>
            </a:xfrm>
            <a:custGeom>
              <a:avLst/>
              <a:gdLst/>
              <a:ahLst/>
              <a:cxnLst>
                <a:cxn ang="0">
                  <a:pos x="wd2" y="hd2"/>
                </a:cxn>
                <a:cxn ang="5400000">
                  <a:pos x="wd2" y="hd2"/>
                </a:cxn>
                <a:cxn ang="10800000">
                  <a:pos x="wd2" y="hd2"/>
                </a:cxn>
                <a:cxn ang="16200000">
                  <a:pos x="wd2" y="hd2"/>
                </a:cxn>
              </a:cxnLst>
              <a:rect l="0" t="0" r="r" b="b"/>
              <a:pathLst>
                <a:path w="21600" h="21599" extrusionOk="0">
                  <a:moveTo>
                    <a:pt x="3541" y="0"/>
                  </a:moveTo>
                  <a:cubicBezTo>
                    <a:pt x="2533" y="0"/>
                    <a:pt x="1927" y="0"/>
                    <a:pt x="1524" y="651"/>
                  </a:cubicBezTo>
                  <a:cubicBezTo>
                    <a:pt x="880" y="1743"/>
                    <a:pt x="374" y="4106"/>
                    <a:pt x="140" y="7106"/>
                  </a:cubicBezTo>
                  <a:cubicBezTo>
                    <a:pt x="47" y="8290"/>
                    <a:pt x="0" y="9540"/>
                    <a:pt x="0" y="10800"/>
                  </a:cubicBezTo>
                  <a:cubicBezTo>
                    <a:pt x="0" y="12060"/>
                    <a:pt x="47" y="13310"/>
                    <a:pt x="140" y="14494"/>
                  </a:cubicBezTo>
                  <a:cubicBezTo>
                    <a:pt x="374" y="17494"/>
                    <a:pt x="880" y="19857"/>
                    <a:pt x="1524" y="20949"/>
                  </a:cubicBezTo>
                  <a:cubicBezTo>
                    <a:pt x="1927" y="21600"/>
                    <a:pt x="2533" y="21600"/>
                    <a:pt x="3541" y="21600"/>
                  </a:cubicBezTo>
                  <a:lnTo>
                    <a:pt x="18059" y="21600"/>
                  </a:lnTo>
                  <a:cubicBezTo>
                    <a:pt x="19067" y="21600"/>
                    <a:pt x="19673" y="21600"/>
                    <a:pt x="20076" y="20949"/>
                  </a:cubicBezTo>
                  <a:cubicBezTo>
                    <a:pt x="20719" y="19857"/>
                    <a:pt x="21226" y="17494"/>
                    <a:pt x="21460" y="14494"/>
                  </a:cubicBezTo>
                  <a:cubicBezTo>
                    <a:pt x="21553" y="13310"/>
                    <a:pt x="21600" y="12060"/>
                    <a:pt x="21600" y="10800"/>
                  </a:cubicBezTo>
                  <a:cubicBezTo>
                    <a:pt x="21600" y="9540"/>
                    <a:pt x="21553" y="8290"/>
                    <a:pt x="21460" y="7106"/>
                  </a:cubicBezTo>
                  <a:cubicBezTo>
                    <a:pt x="21226" y="4106"/>
                    <a:pt x="20720" y="1743"/>
                    <a:pt x="20076" y="651"/>
                  </a:cubicBezTo>
                  <a:cubicBezTo>
                    <a:pt x="19673" y="0"/>
                    <a:pt x="19067" y="0"/>
                    <a:pt x="18059" y="0"/>
                  </a:cubicBezTo>
                  <a:lnTo>
                    <a:pt x="3541" y="0"/>
                  </a:lnTo>
                  <a:close/>
                  <a:moveTo>
                    <a:pt x="2357" y="2306"/>
                  </a:moveTo>
                  <a:cubicBezTo>
                    <a:pt x="2823" y="2306"/>
                    <a:pt x="3289" y="3137"/>
                    <a:pt x="3644" y="4795"/>
                  </a:cubicBezTo>
                  <a:cubicBezTo>
                    <a:pt x="4356" y="8112"/>
                    <a:pt x="4356" y="13488"/>
                    <a:pt x="3644" y="16805"/>
                  </a:cubicBezTo>
                  <a:cubicBezTo>
                    <a:pt x="2933" y="20121"/>
                    <a:pt x="1780" y="20121"/>
                    <a:pt x="1069" y="16805"/>
                  </a:cubicBezTo>
                  <a:cubicBezTo>
                    <a:pt x="358" y="13488"/>
                    <a:pt x="358" y="8112"/>
                    <a:pt x="1069" y="4795"/>
                  </a:cubicBezTo>
                  <a:cubicBezTo>
                    <a:pt x="1425" y="3137"/>
                    <a:pt x="1891" y="2306"/>
                    <a:pt x="2357" y="2306"/>
                  </a:cubicBez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14" name="DevOps is a full lifecycle investment.">
              <a:extLst>
                <a:ext uri="{FF2B5EF4-FFF2-40B4-BE49-F238E27FC236}">
                  <a16:creationId xmlns:a16="http://schemas.microsoft.com/office/drawing/2014/main" id="{86B13373-955C-B42F-7D9F-FFCF223583FF}"/>
                </a:ext>
              </a:extLst>
            </p:cNvPr>
            <p:cNvSpPr txBox="1"/>
            <p:nvPr/>
          </p:nvSpPr>
          <p:spPr>
            <a:xfrm>
              <a:off x="1674093" y="512220"/>
              <a:ext cx="5369764"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defRPr sz="2400">
                  <a:solidFill>
                    <a:srgbClr val="FFFFFF"/>
                  </a:solidFill>
                  <a:latin typeface="+mn-lt"/>
                  <a:ea typeface="+mn-ea"/>
                  <a:cs typeface="+mn-cs"/>
                  <a:sym typeface="DM Sans Regular"/>
                </a:defRPr>
              </a:lvl1pPr>
            </a:lstStyle>
            <a:p>
              <a:r>
                <a:rPr lang="en-US" dirty="0">
                  <a:solidFill>
                    <a:schemeClr val="bg1"/>
                  </a:solidFill>
                </a:rPr>
                <a:t>Access remote servers</a:t>
              </a:r>
              <a:endParaRPr dirty="0">
                <a:solidFill>
                  <a:schemeClr val="bg1"/>
                </a:solidFill>
              </a:endParaRPr>
            </a:p>
          </p:txBody>
        </p:sp>
        <p:sp>
          <p:nvSpPr>
            <p:cNvPr id="15" name="Freeform 726">
              <a:extLst>
                <a:ext uri="{FF2B5EF4-FFF2-40B4-BE49-F238E27FC236}">
                  <a16:creationId xmlns:a16="http://schemas.microsoft.com/office/drawing/2014/main" id="{D7992B10-2EA1-5921-CCD8-4306C9329411}"/>
                </a:ext>
              </a:extLst>
            </p:cNvPr>
            <p:cNvSpPr/>
            <p:nvPr/>
          </p:nvSpPr>
          <p:spPr>
            <a:xfrm>
              <a:off x="513137" y="443413"/>
              <a:ext cx="612125" cy="642731"/>
            </a:xfrm>
            <a:custGeom>
              <a:avLst/>
              <a:gdLst/>
              <a:ahLst/>
              <a:cxnLst>
                <a:cxn ang="0">
                  <a:pos x="wd2" y="hd2"/>
                </a:cxn>
                <a:cxn ang="5400000">
                  <a:pos x="wd2" y="hd2"/>
                </a:cxn>
                <a:cxn ang="10800000">
                  <a:pos x="wd2" y="hd2"/>
                </a:cxn>
                <a:cxn ang="16200000">
                  <a:pos x="wd2" y="hd2"/>
                </a:cxn>
              </a:cxnLst>
              <a:rect l="0" t="0" r="r" b="b"/>
              <a:pathLst>
                <a:path w="21599" h="21600" extrusionOk="0">
                  <a:moveTo>
                    <a:pt x="8708" y="0"/>
                  </a:moveTo>
                  <a:lnTo>
                    <a:pt x="8708" y="1845"/>
                  </a:lnTo>
                  <a:cubicBezTo>
                    <a:pt x="6518" y="2193"/>
                    <a:pt x="4569" y="3190"/>
                    <a:pt x="3068" y="4620"/>
                  </a:cubicBezTo>
                  <a:cubicBezTo>
                    <a:pt x="1180" y="6417"/>
                    <a:pt x="-1" y="8914"/>
                    <a:pt x="0" y="11657"/>
                  </a:cubicBezTo>
                  <a:cubicBezTo>
                    <a:pt x="0" y="12147"/>
                    <a:pt x="49" y="12614"/>
                    <a:pt x="120" y="13077"/>
                  </a:cubicBezTo>
                  <a:lnTo>
                    <a:pt x="1954" y="12832"/>
                  </a:lnTo>
                  <a:cubicBezTo>
                    <a:pt x="1895" y="12443"/>
                    <a:pt x="1851" y="12053"/>
                    <a:pt x="1851" y="11657"/>
                  </a:cubicBezTo>
                  <a:cubicBezTo>
                    <a:pt x="1852" y="9395"/>
                    <a:pt x="2815" y="7345"/>
                    <a:pt x="4371" y="5861"/>
                  </a:cubicBezTo>
                  <a:cubicBezTo>
                    <a:pt x="5544" y="4745"/>
                    <a:pt x="7041" y="3966"/>
                    <a:pt x="8725" y="3641"/>
                  </a:cubicBezTo>
                  <a:lnTo>
                    <a:pt x="8742" y="5535"/>
                  </a:lnTo>
                  <a:lnTo>
                    <a:pt x="12428" y="2743"/>
                  </a:lnTo>
                  <a:lnTo>
                    <a:pt x="8708" y="0"/>
                  </a:lnTo>
                  <a:close/>
                  <a:moveTo>
                    <a:pt x="14056" y="2318"/>
                  </a:moveTo>
                  <a:lnTo>
                    <a:pt x="13422" y="3984"/>
                  </a:lnTo>
                  <a:cubicBezTo>
                    <a:pt x="15059" y="4559"/>
                    <a:pt x="16457" y="5587"/>
                    <a:pt x="17451" y="6922"/>
                  </a:cubicBezTo>
                  <a:cubicBezTo>
                    <a:pt x="18445" y="8258"/>
                    <a:pt x="19027" y="9893"/>
                    <a:pt x="19028" y="11657"/>
                  </a:cubicBezTo>
                  <a:cubicBezTo>
                    <a:pt x="19027" y="12746"/>
                    <a:pt x="18815" y="13778"/>
                    <a:pt x="18411" y="14726"/>
                  </a:cubicBezTo>
                  <a:lnTo>
                    <a:pt x="16696" y="13698"/>
                  </a:lnTo>
                  <a:lnTo>
                    <a:pt x="17159" y="18155"/>
                  </a:lnTo>
                  <a:lnTo>
                    <a:pt x="21599" y="16669"/>
                  </a:lnTo>
                  <a:lnTo>
                    <a:pt x="19988" y="15690"/>
                  </a:lnTo>
                  <a:cubicBezTo>
                    <a:pt x="20563" y="14456"/>
                    <a:pt x="20879" y="13090"/>
                    <a:pt x="20879" y="11657"/>
                  </a:cubicBezTo>
                  <a:cubicBezTo>
                    <a:pt x="20879" y="9520"/>
                    <a:pt x="20167" y="7531"/>
                    <a:pt x="18959" y="5910"/>
                  </a:cubicBezTo>
                  <a:cubicBezTo>
                    <a:pt x="17752" y="4289"/>
                    <a:pt x="16050" y="3020"/>
                    <a:pt x="14056" y="2318"/>
                  </a:cubicBezTo>
                  <a:close/>
                  <a:moveTo>
                    <a:pt x="10508" y="6873"/>
                  </a:moveTo>
                  <a:cubicBezTo>
                    <a:pt x="10050" y="6873"/>
                    <a:pt x="9610" y="6927"/>
                    <a:pt x="9188" y="7037"/>
                  </a:cubicBezTo>
                  <a:lnTo>
                    <a:pt x="9188" y="8098"/>
                  </a:lnTo>
                  <a:cubicBezTo>
                    <a:pt x="8725" y="8254"/>
                    <a:pt x="8303" y="8486"/>
                    <a:pt x="7937" y="8784"/>
                  </a:cubicBezTo>
                  <a:lnTo>
                    <a:pt x="6977" y="8261"/>
                  </a:lnTo>
                  <a:cubicBezTo>
                    <a:pt x="6349" y="8854"/>
                    <a:pt x="5888" y="9594"/>
                    <a:pt x="5657" y="10432"/>
                  </a:cubicBezTo>
                  <a:lnTo>
                    <a:pt x="6617" y="10971"/>
                  </a:lnTo>
                  <a:cubicBezTo>
                    <a:pt x="6574" y="11195"/>
                    <a:pt x="6548" y="11421"/>
                    <a:pt x="6548" y="11657"/>
                  </a:cubicBezTo>
                  <a:cubicBezTo>
                    <a:pt x="6548" y="11892"/>
                    <a:pt x="6573" y="12119"/>
                    <a:pt x="6617" y="12343"/>
                  </a:cubicBezTo>
                  <a:lnTo>
                    <a:pt x="5657" y="12865"/>
                  </a:lnTo>
                  <a:cubicBezTo>
                    <a:pt x="5888" y="13704"/>
                    <a:pt x="6349" y="14460"/>
                    <a:pt x="6977" y="15053"/>
                  </a:cubicBezTo>
                  <a:lnTo>
                    <a:pt x="7937" y="14530"/>
                  </a:lnTo>
                  <a:cubicBezTo>
                    <a:pt x="8303" y="14828"/>
                    <a:pt x="8725" y="15060"/>
                    <a:pt x="9188" y="15216"/>
                  </a:cubicBezTo>
                  <a:lnTo>
                    <a:pt x="9188" y="16261"/>
                  </a:lnTo>
                  <a:cubicBezTo>
                    <a:pt x="9610" y="16371"/>
                    <a:pt x="10050" y="16441"/>
                    <a:pt x="10508" y="16441"/>
                  </a:cubicBezTo>
                  <a:cubicBezTo>
                    <a:pt x="10966" y="16441"/>
                    <a:pt x="11406" y="16370"/>
                    <a:pt x="11828" y="16261"/>
                  </a:cubicBezTo>
                  <a:lnTo>
                    <a:pt x="11828" y="15216"/>
                  </a:lnTo>
                  <a:cubicBezTo>
                    <a:pt x="12291" y="15060"/>
                    <a:pt x="12713" y="14828"/>
                    <a:pt x="13079" y="14530"/>
                  </a:cubicBezTo>
                  <a:lnTo>
                    <a:pt x="14039" y="15053"/>
                  </a:lnTo>
                  <a:cubicBezTo>
                    <a:pt x="14667" y="14460"/>
                    <a:pt x="15128" y="13704"/>
                    <a:pt x="15359" y="12865"/>
                  </a:cubicBezTo>
                  <a:lnTo>
                    <a:pt x="14399" y="12343"/>
                  </a:lnTo>
                  <a:cubicBezTo>
                    <a:pt x="14442" y="12119"/>
                    <a:pt x="14468" y="11892"/>
                    <a:pt x="14468" y="11657"/>
                  </a:cubicBezTo>
                  <a:cubicBezTo>
                    <a:pt x="14468" y="11422"/>
                    <a:pt x="14443" y="11195"/>
                    <a:pt x="14399" y="10971"/>
                  </a:cubicBezTo>
                  <a:lnTo>
                    <a:pt x="15359" y="10432"/>
                  </a:lnTo>
                  <a:cubicBezTo>
                    <a:pt x="15128" y="9594"/>
                    <a:pt x="14667" y="8854"/>
                    <a:pt x="14039" y="8261"/>
                  </a:cubicBezTo>
                  <a:lnTo>
                    <a:pt x="13079" y="8784"/>
                  </a:lnTo>
                  <a:cubicBezTo>
                    <a:pt x="12713" y="8486"/>
                    <a:pt x="12291" y="8254"/>
                    <a:pt x="11828" y="8098"/>
                  </a:cubicBezTo>
                  <a:lnTo>
                    <a:pt x="11828" y="7037"/>
                  </a:lnTo>
                  <a:cubicBezTo>
                    <a:pt x="11406" y="6926"/>
                    <a:pt x="10966" y="6873"/>
                    <a:pt x="10508" y="6873"/>
                  </a:cubicBezTo>
                  <a:close/>
                  <a:moveTo>
                    <a:pt x="10508" y="9894"/>
                  </a:moveTo>
                  <a:cubicBezTo>
                    <a:pt x="11529" y="9894"/>
                    <a:pt x="12359" y="10684"/>
                    <a:pt x="12359" y="11657"/>
                  </a:cubicBezTo>
                  <a:cubicBezTo>
                    <a:pt x="12359" y="12630"/>
                    <a:pt x="11529" y="13420"/>
                    <a:pt x="10508" y="13420"/>
                  </a:cubicBezTo>
                  <a:cubicBezTo>
                    <a:pt x="9486" y="13420"/>
                    <a:pt x="8657" y="12630"/>
                    <a:pt x="8657" y="11657"/>
                  </a:cubicBezTo>
                  <a:cubicBezTo>
                    <a:pt x="8657" y="10684"/>
                    <a:pt x="9486" y="9894"/>
                    <a:pt x="10508" y="9894"/>
                  </a:cubicBezTo>
                  <a:close/>
                  <a:moveTo>
                    <a:pt x="1165" y="14302"/>
                  </a:moveTo>
                  <a:lnTo>
                    <a:pt x="463" y="18726"/>
                  </a:lnTo>
                  <a:lnTo>
                    <a:pt x="2228" y="17779"/>
                  </a:lnTo>
                  <a:cubicBezTo>
                    <a:pt x="3063" y="18794"/>
                    <a:pt x="4097" y="19651"/>
                    <a:pt x="5280" y="20294"/>
                  </a:cubicBezTo>
                  <a:cubicBezTo>
                    <a:pt x="6803" y="21122"/>
                    <a:pt x="8562" y="21600"/>
                    <a:pt x="10439" y="21600"/>
                  </a:cubicBezTo>
                  <a:cubicBezTo>
                    <a:pt x="12742" y="21600"/>
                    <a:pt x="14885" y="20878"/>
                    <a:pt x="16611" y="19673"/>
                  </a:cubicBezTo>
                  <a:lnTo>
                    <a:pt x="15514" y="18253"/>
                  </a:lnTo>
                  <a:cubicBezTo>
                    <a:pt x="14090" y="19245"/>
                    <a:pt x="12339" y="19836"/>
                    <a:pt x="10439" y="19836"/>
                  </a:cubicBezTo>
                  <a:cubicBezTo>
                    <a:pt x="8889" y="19836"/>
                    <a:pt x="7442" y="19440"/>
                    <a:pt x="6188" y="18759"/>
                  </a:cubicBezTo>
                  <a:cubicBezTo>
                    <a:pt x="5297" y="18274"/>
                    <a:pt x="4512" y="17643"/>
                    <a:pt x="3857" y="16898"/>
                  </a:cubicBezTo>
                  <a:lnTo>
                    <a:pt x="5520" y="16000"/>
                  </a:lnTo>
                  <a:lnTo>
                    <a:pt x="1165" y="14302"/>
                  </a:lnTo>
                  <a:close/>
                </a:path>
              </a:pathLst>
            </a:custGeom>
            <a:solidFill>
              <a:schemeClr val="accent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mn-lt"/>
                  <a:ea typeface="+mn-ea"/>
                  <a:cs typeface="+mn-cs"/>
                  <a:sym typeface="DM Sans Regular"/>
                </a:defRPr>
              </a:pPr>
              <a:endParaRPr>
                <a:solidFill>
                  <a:schemeClr val="bg1"/>
                </a:solidFill>
              </a:endParaRPr>
            </a:p>
          </p:txBody>
        </p:sp>
      </p:grpSp>
      <p:grpSp>
        <p:nvGrpSpPr>
          <p:cNvPr id="16" name="Group">
            <a:extLst>
              <a:ext uri="{FF2B5EF4-FFF2-40B4-BE49-F238E27FC236}">
                <a16:creationId xmlns:a16="http://schemas.microsoft.com/office/drawing/2014/main" id="{B6034628-01EE-F05E-95B4-2EF8DC7E1677}"/>
              </a:ext>
            </a:extLst>
          </p:cNvPr>
          <p:cNvGrpSpPr/>
          <p:nvPr/>
        </p:nvGrpSpPr>
        <p:grpSpPr>
          <a:xfrm>
            <a:off x="15192116" y="6122495"/>
            <a:ext cx="7369573" cy="1580358"/>
            <a:chOff x="0" y="0"/>
            <a:chExt cx="7369572" cy="1580357"/>
          </a:xfrm>
        </p:grpSpPr>
        <p:sp>
          <p:nvSpPr>
            <p:cNvPr id="17" name="Shape">
              <a:extLst>
                <a:ext uri="{FF2B5EF4-FFF2-40B4-BE49-F238E27FC236}">
                  <a16:creationId xmlns:a16="http://schemas.microsoft.com/office/drawing/2014/main" id="{785F47C0-4766-BC5E-AD50-1AF61AC3F0A4}"/>
                </a:ext>
              </a:extLst>
            </p:cNvPr>
            <p:cNvSpPr/>
            <p:nvPr/>
          </p:nvSpPr>
          <p:spPr>
            <a:xfrm>
              <a:off x="0" y="0"/>
              <a:ext cx="7369572" cy="1580357"/>
            </a:xfrm>
            <a:custGeom>
              <a:avLst/>
              <a:gdLst/>
              <a:ahLst/>
              <a:cxnLst>
                <a:cxn ang="0">
                  <a:pos x="wd2" y="hd2"/>
                </a:cxn>
                <a:cxn ang="5400000">
                  <a:pos x="wd2" y="hd2"/>
                </a:cxn>
                <a:cxn ang="10800000">
                  <a:pos x="wd2" y="hd2"/>
                </a:cxn>
                <a:cxn ang="16200000">
                  <a:pos x="wd2" y="hd2"/>
                </a:cxn>
              </a:cxnLst>
              <a:rect l="0" t="0" r="r" b="b"/>
              <a:pathLst>
                <a:path w="21600" h="21599" extrusionOk="0">
                  <a:moveTo>
                    <a:pt x="3541" y="0"/>
                  </a:moveTo>
                  <a:cubicBezTo>
                    <a:pt x="2533" y="0"/>
                    <a:pt x="1927" y="0"/>
                    <a:pt x="1524" y="651"/>
                  </a:cubicBezTo>
                  <a:cubicBezTo>
                    <a:pt x="880" y="1743"/>
                    <a:pt x="374" y="4106"/>
                    <a:pt x="140" y="7106"/>
                  </a:cubicBezTo>
                  <a:cubicBezTo>
                    <a:pt x="47" y="8290"/>
                    <a:pt x="0" y="9540"/>
                    <a:pt x="0" y="10800"/>
                  </a:cubicBezTo>
                  <a:cubicBezTo>
                    <a:pt x="0" y="12060"/>
                    <a:pt x="47" y="13310"/>
                    <a:pt x="140" y="14494"/>
                  </a:cubicBezTo>
                  <a:cubicBezTo>
                    <a:pt x="374" y="17494"/>
                    <a:pt x="880" y="19857"/>
                    <a:pt x="1524" y="20949"/>
                  </a:cubicBezTo>
                  <a:cubicBezTo>
                    <a:pt x="1927" y="21600"/>
                    <a:pt x="2533" y="21600"/>
                    <a:pt x="3541" y="21600"/>
                  </a:cubicBezTo>
                  <a:lnTo>
                    <a:pt x="18059" y="21600"/>
                  </a:lnTo>
                  <a:cubicBezTo>
                    <a:pt x="19067" y="21600"/>
                    <a:pt x="19673" y="21600"/>
                    <a:pt x="20076" y="20949"/>
                  </a:cubicBezTo>
                  <a:cubicBezTo>
                    <a:pt x="20719" y="19857"/>
                    <a:pt x="21226" y="17494"/>
                    <a:pt x="21460" y="14494"/>
                  </a:cubicBezTo>
                  <a:cubicBezTo>
                    <a:pt x="21553" y="13310"/>
                    <a:pt x="21600" y="12060"/>
                    <a:pt x="21600" y="10800"/>
                  </a:cubicBezTo>
                  <a:cubicBezTo>
                    <a:pt x="21600" y="9540"/>
                    <a:pt x="21553" y="8290"/>
                    <a:pt x="21460" y="7106"/>
                  </a:cubicBezTo>
                  <a:cubicBezTo>
                    <a:pt x="21226" y="4106"/>
                    <a:pt x="20720" y="1743"/>
                    <a:pt x="20076" y="651"/>
                  </a:cubicBezTo>
                  <a:cubicBezTo>
                    <a:pt x="19673" y="0"/>
                    <a:pt x="19067" y="0"/>
                    <a:pt x="18059" y="0"/>
                  </a:cubicBezTo>
                  <a:lnTo>
                    <a:pt x="3541" y="0"/>
                  </a:lnTo>
                  <a:close/>
                  <a:moveTo>
                    <a:pt x="2357" y="2306"/>
                  </a:moveTo>
                  <a:cubicBezTo>
                    <a:pt x="2823" y="2306"/>
                    <a:pt x="3289" y="3137"/>
                    <a:pt x="3644" y="4795"/>
                  </a:cubicBezTo>
                  <a:cubicBezTo>
                    <a:pt x="4356" y="8112"/>
                    <a:pt x="4356" y="13488"/>
                    <a:pt x="3644" y="16805"/>
                  </a:cubicBezTo>
                  <a:cubicBezTo>
                    <a:pt x="2933" y="20121"/>
                    <a:pt x="1780" y="20121"/>
                    <a:pt x="1069" y="16805"/>
                  </a:cubicBezTo>
                  <a:cubicBezTo>
                    <a:pt x="358" y="13488"/>
                    <a:pt x="358" y="8112"/>
                    <a:pt x="1069" y="4795"/>
                  </a:cubicBezTo>
                  <a:cubicBezTo>
                    <a:pt x="1425" y="3137"/>
                    <a:pt x="1891" y="2306"/>
                    <a:pt x="2357" y="2306"/>
                  </a:cubicBezTo>
                  <a:close/>
                </a:path>
              </a:pathLst>
            </a:custGeom>
            <a:solidFill>
              <a:schemeClr val="accent2"/>
            </a:solidFill>
            <a:ln w="12700" cap="flat">
              <a:noFill/>
              <a:miter lim="400000"/>
            </a:ln>
            <a:effectLst/>
          </p:spPr>
          <p:txBody>
            <a:bodyPr wrap="square" lIns="0" tIns="0" rIns="0" bIns="0" numCol="1" anchor="ctr">
              <a:noAutofit/>
            </a:bodyPr>
            <a:lstStyle/>
            <a:p>
              <a:endParaRPr>
                <a:solidFill>
                  <a:schemeClr val="bg1"/>
                </a:solidFill>
              </a:endParaRPr>
            </a:p>
          </p:txBody>
        </p:sp>
        <p:sp>
          <p:nvSpPr>
            <p:cNvPr id="18" name="DevOps is a team undertaking.">
              <a:extLst>
                <a:ext uri="{FF2B5EF4-FFF2-40B4-BE49-F238E27FC236}">
                  <a16:creationId xmlns:a16="http://schemas.microsoft.com/office/drawing/2014/main" id="{DB926F25-C88D-A0F5-64B6-28D229E3B972}"/>
                </a:ext>
              </a:extLst>
            </p:cNvPr>
            <p:cNvSpPr txBox="1"/>
            <p:nvPr/>
          </p:nvSpPr>
          <p:spPr>
            <a:xfrm>
              <a:off x="1674093" y="512220"/>
              <a:ext cx="5369764"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defRPr sz="2400">
                  <a:solidFill>
                    <a:srgbClr val="FFFFFF"/>
                  </a:solidFill>
                  <a:latin typeface="+mn-lt"/>
                  <a:ea typeface="+mn-ea"/>
                  <a:cs typeface="+mn-cs"/>
                  <a:sym typeface="DM Sans Regular"/>
                </a:defRPr>
              </a:lvl1pPr>
            </a:lstStyle>
            <a:p>
              <a:r>
                <a:rPr lang="en-US" dirty="0">
                  <a:solidFill>
                    <a:schemeClr val="bg1"/>
                  </a:solidFill>
                </a:rPr>
                <a:t>Multiple parallel connections</a:t>
              </a:r>
              <a:endParaRPr dirty="0">
                <a:solidFill>
                  <a:schemeClr val="bg1"/>
                </a:solidFill>
              </a:endParaRPr>
            </a:p>
          </p:txBody>
        </p:sp>
        <p:sp>
          <p:nvSpPr>
            <p:cNvPr id="19" name="Freeform 278">
              <a:extLst>
                <a:ext uri="{FF2B5EF4-FFF2-40B4-BE49-F238E27FC236}">
                  <a16:creationId xmlns:a16="http://schemas.microsoft.com/office/drawing/2014/main" id="{13F6C2D5-7C0F-EFD3-5636-2C1F62B9E805}"/>
                </a:ext>
              </a:extLst>
            </p:cNvPr>
            <p:cNvSpPr/>
            <p:nvPr/>
          </p:nvSpPr>
          <p:spPr>
            <a:xfrm>
              <a:off x="548558" y="501928"/>
              <a:ext cx="515885" cy="515884"/>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9045" y="0"/>
                    <a:pt x="7640" y="1427"/>
                    <a:pt x="7640" y="3171"/>
                  </a:cubicBezTo>
                  <a:cubicBezTo>
                    <a:pt x="7640" y="4915"/>
                    <a:pt x="9045" y="6320"/>
                    <a:pt x="10789" y="6320"/>
                  </a:cubicBezTo>
                  <a:cubicBezTo>
                    <a:pt x="12534" y="6320"/>
                    <a:pt x="13960" y="4915"/>
                    <a:pt x="13960" y="3171"/>
                  </a:cubicBezTo>
                  <a:cubicBezTo>
                    <a:pt x="13960" y="1427"/>
                    <a:pt x="12534" y="0"/>
                    <a:pt x="10789" y="0"/>
                  </a:cubicBezTo>
                  <a:close/>
                  <a:moveTo>
                    <a:pt x="3788" y="2618"/>
                  </a:moveTo>
                  <a:cubicBezTo>
                    <a:pt x="2392" y="2618"/>
                    <a:pt x="1277" y="3754"/>
                    <a:pt x="1277" y="5150"/>
                  </a:cubicBezTo>
                  <a:cubicBezTo>
                    <a:pt x="1277" y="6546"/>
                    <a:pt x="2392" y="7682"/>
                    <a:pt x="3788" y="7682"/>
                  </a:cubicBezTo>
                  <a:cubicBezTo>
                    <a:pt x="5184" y="7682"/>
                    <a:pt x="6320" y="6546"/>
                    <a:pt x="6320" y="5150"/>
                  </a:cubicBezTo>
                  <a:cubicBezTo>
                    <a:pt x="6320" y="3754"/>
                    <a:pt x="5184" y="2618"/>
                    <a:pt x="3788" y="2618"/>
                  </a:cubicBezTo>
                  <a:close/>
                  <a:moveTo>
                    <a:pt x="3788" y="7682"/>
                  </a:moveTo>
                  <a:cubicBezTo>
                    <a:pt x="1695" y="7682"/>
                    <a:pt x="0" y="9377"/>
                    <a:pt x="0" y="11470"/>
                  </a:cubicBezTo>
                  <a:lnTo>
                    <a:pt x="0" y="14641"/>
                  </a:lnTo>
                  <a:cubicBezTo>
                    <a:pt x="0" y="14991"/>
                    <a:pt x="289" y="15258"/>
                    <a:pt x="638" y="15258"/>
                  </a:cubicBezTo>
                  <a:lnTo>
                    <a:pt x="1319" y="15258"/>
                  </a:lnTo>
                  <a:lnTo>
                    <a:pt x="1894" y="21025"/>
                  </a:lnTo>
                  <a:cubicBezTo>
                    <a:pt x="1926" y="21349"/>
                    <a:pt x="2207" y="21600"/>
                    <a:pt x="2532" y="21600"/>
                  </a:cubicBezTo>
                  <a:lnTo>
                    <a:pt x="5065" y="21600"/>
                  </a:lnTo>
                  <a:cubicBezTo>
                    <a:pt x="5390" y="21600"/>
                    <a:pt x="5650" y="21348"/>
                    <a:pt x="5682" y="21025"/>
                  </a:cubicBezTo>
                  <a:lnTo>
                    <a:pt x="6150" y="16344"/>
                  </a:lnTo>
                  <a:cubicBezTo>
                    <a:pt x="5504" y="16040"/>
                    <a:pt x="5065" y="15401"/>
                    <a:pt x="5065" y="14641"/>
                  </a:cubicBezTo>
                  <a:lnTo>
                    <a:pt x="5065" y="10832"/>
                  </a:lnTo>
                  <a:cubicBezTo>
                    <a:pt x="5065" y="9883"/>
                    <a:pt x="5313" y="9002"/>
                    <a:pt x="5725" y="8214"/>
                  </a:cubicBezTo>
                  <a:cubicBezTo>
                    <a:pt x="5156" y="7875"/>
                    <a:pt x="4496" y="7682"/>
                    <a:pt x="3788" y="7682"/>
                  </a:cubicBezTo>
                  <a:close/>
                  <a:moveTo>
                    <a:pt x="17812" y="2618"/>
                  </a:moveTo>
                  <a:cubicBezTo>
                    <a:pt x="16416" y="2618"/>
                    <a:pt x="15280" y="3754"/>
                    <a:pt x="15280" y="5150"/>
                  </a:cubicBezTo>
                  <a:cubicBezTo>
                    <a:pt x="15280" y="6546"/>
                    <a:pt x="16416" y="7682"/>
                    <a:pt x="17812" y="7682"/>
                  </a:cubicBezTo>
                  <a:cubicBezTo>
                    <a:pt x="19208" y="7682"/>
                    <a:pt x="20323" y="6546"/>
                    <a:pt x="20323" y="5150"/>
                  </a:cubicBezTo>
                  <a:cubicBezTo>
                    <a:pt x="20323" y="3754"/>
                    <a:pt x="19208" y="2618"/>
                    <a:pt x="17812" y="2618"/>
                  </a:cubicBezTo>
                  <a:close/>
                  <a:moveTo>
                    <a:pt x="17812" y="7682"/>
                  </a:moveTo>
                  <a:cubicBezTo>
                    <a:pt x="17104" y="7682"/>
                    <a:pt x="16444" y="7875"/>
                    <a:pt x="15875" y="8214"/>
                  </a:cubicBezTo>
                  <a:cubicBezTo>
                    <a:pt x="16287" y="9002"/>
                    <a:pt x="16535" y="9883"/>
                    <a:pt x="16535" y="10832"/>
                  </a:cubicBezTo>
                  <a:lnTo>
                    <a:pt x="16535" y="14641"/>
                  </a:lnTo>
                  <a:cubicBezTo>
                    <a:pt x="16535" y="15401"/>
                    <a:pt x="16075" y="16040"/>
                    <a:pt x="15429" y="16344"/>
                  </a:cubicBezTo>
                  <a:lnTo>
                    <a:pt x="15897" y="21025"/>
                  </a:lnTo>
                  <a:cubicBezTo>
                    <a:pt x="15929" y="21349"/>
                    <a:pt x="16210" y="21600"/>
                    <a:pt x="16535" y="21600"/>
                  </a:cubicBezTo>
                  <a:lnTo>
                    <a:pt x="19068" y="21600"/>
                  </a:lnTo>
                  <a:cubicBezTo>
                    <a:pt x="19393" y="21600"/>
                    <a:pt x="19674" y="21348"/>
                    <a:pt x="19706" y="21025"/>
                  </a:cubicBezTo>
                  <a:lnTo>
                    <a:pt x="20281" y="15258"/>
                  </a:lnTo>
                  <a:lnTo>
                    <a:pt x="20962" y="15258"/>
                  </a:lnTo>
                  <a:cubicBezTo>
                    <a:pt x="21311" y="15258"/>
                    <a:pt x="21600" y="14991"/>
                    <a:pt x="21600" y="14641"/>
                  </a:cubicBezTo>
                  <a:lnTo>
                    <a:pt x="21600" y="11470"/>
                  </a:lnTo>
                  <a:cubicBezTo>
                    <a:pt x="21600" y="9377"/>
                    <a:pt x="19905" y="7682"/>
                    <a:pt x="17812" y="7682"/>
                  </a:cubicBezTo>
                  <a:close/>
                  <a:moveTo>
                    <a:pt x="10172" y="6384"/>
                  </a:moveTo>
                  <a:cubicBezTo>
                    <a:pt x="8031" y="6695"/>
                    <a:pt x="6363" y="8522"/>
                    <a:pt x="6363" y="10747"/>
                  </a:cubicBezTo>
                  <a:lnTo>
                    <a:pt x="6363" y="14556"/>
                  </a:lnTo>
                  <a:cubicBezTo>
                    <a:pt x="6363" y="14906"/>
                    <a:pt x="6652" y="15173"/>
                    <a:pt x="7001" y="15173"/>
                  </a:cubicBezTo>
                  <a:lnTo>
                    <a:pt x="8427" y="15173"/>
                  </a:lnTo>
                  <a:lnTo>
                    <a:pt x="8895" y="21025"/>
                  </a:lnTo>
                  <a:cubicBezTo>
                    <a:pt x="8923" y="21353"/>
                    <a:pt x="9205" y="21600"/>
                    <a:pt x="9534" y="21600"/>
                  </a:cubicBezTo>
                  <a:lnTo>
                    <a:pt x="12066" y="21600"/>
                  </a:lnTo>
                  <a:cubicBezTo>
                    <a:pt x="12395" y="21600"/>
                    <a:pt x="12677" y="21353"/>
                    <a:pt x="12705" y="21025"/>
                  </a:cubicBezTo>
                  <a:lnTo>
                    <a:pt x="13173" y="15173"/>
                  </a:lnTo>
                  <a:lnTo>
                    <a:pt x="14599" y="15173"/>
                  </a:lnTo>
                  <a:cubicBezTo>
                    <a:pt x="14948" y="15173"/>
                    <a:pt x="15237" y="14906"/>
                    <a:pt x="15237" y="14556"/>
                  </a:cubicBezTo>
                  <a:lnTo>
                    <a:pt x="15237" y="10747"/>
                  </a:lnTo>
                  <a:cubicBezTo>
                    <a:pt x="15237" y="8522"/>
                    <a:pt x="13569" y="6695"/>
                    <a:pt x="11428" y="6384"/>
                  </a:cubicBezTo>
                  <a:lnTo>
                    <a:pt x="11428" y="10747"/>
                  </a:lnTo>
                  <a:cubicBezTo>
                    <a:pt x="11428" y="11097"/>
                    <a:pt x="11139" y="11385"/>
                    <a:pt x="10789" y="11385"/>
                  </a:cubicBezTo>
                  <a:cubicBezTo>
                    <a:pt x="10440" y="11385"/>
                    <a:pt x="10172" y="11097"/>
                    <a:pt x="10172" y="10747"/>
                  </a:cubicBezTo>
                  <a:lnTo>
                    <a:pt x="10172" y="6384"/>
                  </a:lnTo>
                  <a:close/>
                </a:path>
              </a:pathLst>
            </a:custGeom>
            <a:solidFill>
              <a:schemeClr val="accent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mn-lt"/>
                  <a:ea typeface="+mn-ea"/>
                  <a:cs typeface="+mn-cs"/>
                  <a:sym typeface="DM Sans Regular"/>
                </a:defRPr>
              </a:pPr>
              <a:endParaRPr>
                <a:solidFill>
                  <a:schemeClr val="bg1"/>
                </a:solidFill>
              </a:endParaRPr>
            </a:p>
          </p:txBody>
        </p:sp>
      </p:grpSp>
      <p:grpSp>
        <p:nvGrpSpPr>
          <p:cNvPr id="20" name="Group">
            <a:extLst>
              <a:ext uri="{FF2B5EF4-FFF2-40B4-BE49-F238E27FC236}">
                <a16:creationId xmlns:a16="http://schemas.microsoft.com/office/drawing/2014/main" id="{75F012AA-88B5-CC91-61FF-ADC4B9AF78AA}"/>
              </a:ext>
            </a:extLst>
          </p:cNvPr>
          <p:cNvGrpSpPr/>
          <p:nvPr/>
        </p:nvGrpSpPr>
        <p:grpSpPr>
          <a:xfrm>
            <a:off x="15192116" y="7945065"/>
            <a:ext cx="7369573" cy="1580358"/>
            <a:chOff x="0" y="0"/>
            <a:chExt cx="7369572" cy="1580357"/>
          </a:xfrm>
        </p:grpSpPr>
        <p:sp>
          <p:nvSpPr>
            <p:cNvPr id="21" name="Shape">
              <a:extLst>
                <a:ext uri="{FF2B5EF4-FFF2-40B4-BE49-F238E27FC236}">
                  <a16:creationId xmlns:a16="http://schemas.microsoft.com/office/drawing/2014/main" id="{36FC0ADF-CC29-1E91-D9B2-14E386977CA8}"/>
                </a:ext>
              </a:extLst>
            </p:cNvPr>
            <p:cNvSpPr/>
            <p:nvPr/>
          </p:nvSpPr>
          <p:spPr>
            <a:xfrm>
              <a:off x="0" y="0"/>
              <a:ext cx="7369572" cy="1580357"/>
            </a:xfrm>
            <a:custGeom>
              <a:avLst/>
              <a:gdLst/>
              <a:ahLst/>
              <a:cxnLst>
                <a:cxn ang="0">
                  <a:pos x="wd2" y="hd2"/>
                </a:cxn>
                <a:cxn ang="5400000">
                  <a:pos x="wd2" y="hd2"/>
                </a:cxn>
                <a:cxn ang="10800000">
                  <a:pos x="wd2" y="hd2"/>
                </a:cxn>
                <a:cxn ang="16200000">
                  <a:pos x="wd2" y="hd2"/>
                </a:cxn>
              </a:cxnLst>
              <a:rect l="0" t="0" r="r" b="b"/>
              <a:pathLst>
                <a:path w="21600" h="21599" extrusionOk="0">
                  <a:moveTo>
                    <a:pt x="3541" y="0"/>
                  </a:moveTo>
                  <a:cubicBezTo>
                    <a:pt x="2533" y="0"/>
                    <a:pt x="1927" y="0"/>
                    <a:pt x="1524" y="651"/>
                  </a:cubicBezTo>
                  <a:cubicBezTo>
                    <a:pt x="880" y="1743"/>
                    <a:pt x="374" y="4106"/>
                    <a:pt x="140" y="7106"/>
                  </a:cubicBezTo>
                  <a:cubicBezTo>
                    <a:pt x="47" y="8290"/>
                    <a:pt x="0" y="9540"/>
                    <a:pt x="0" y="10800"/>
                  </a:cubicBezTo>
                  <a:cubicBezTo>
                    <a:pt x="0" y="12060"/>
                    <a:pt x="47" y="13310"/>
                    <a:pt x="140" y="14494"/>
                  </a:cubicBezTo>
                  <a:cubicBezTo>
                    <a:pt x="374" y="17494"/>
                    <a:pt x="880" y="19857"/>
                    <a:pt x="1524" y="20949"/>
                  </a:cubicBezTo>
                  <a:cubicBezTo>
                    <a:pt x="1927" y="21600"/>
                    <a:pt x="2533" y="21600"/>
                    <a:pt x="3541" y="21600"/>
                  </a:cubicBezTo>
                  <a:lnTo>
                    <a:pt x="18059" y="21600"/>
                  </a:lnTo>
                  <a:cubicBezTo>
                    <a:pt x="19067" y="21600"/>
                    <a:pt x="19673" y="21600"/>
                    <a:pt x="20076" y="20949"/>
                  </a:cubicBezTo>
                  <a:cubicBezTo>
                    <a:pt x="20719" y="19857"/>
                    <a:pt x="21226" y="17494"/>
                    <a:pt x="21460" y="14494"/>
                  </a:cubicBezTo>
                  <a:cubicBezTo>
                    <a:pt x="21553" y="13310"/>
                    <a:pt x="21600" y="12060"/>
                    <a:pt x="21600" y="10800"/>
                  </a:cubicBezTo>
                  <a:cubicBezTo>
                    <a:pt x="21600" y="9540"/>
                    <a:pt x="21553" y="8290"/>
                    <a:pt x="21460" y="7106"/>
                  </a:cubicBezTo>
                  <a:cubicBezTo>
                    <a:pt x="21226" y="4106"/>
                    <a:pt x="20720" y="1743"/>
                    <a:pt x="20076" y="651"/>
                  </a:cubicBezTo>
                  <a:cubicBezTo>
                    <a:pt x="19673" y="0"/>
                    <a:pt x="19067" y="0"/>
                    <a:pt x="18059" y="0"/>
                  </a:cubicBezTo>
                  <a:lnTo>
                    <a:pt x="3541" y="0"/>
                  </a:lnTo>
                  <a:close/>
                  <a:moveTo>
                    <a:pt x="2357" y="2306"/>
                  </a:moveTo>
                  <a:cubicBezTo>
                    <a:pt x="2823" y="2306"/>
                    <a:pt x="3289" y="3137"/>
                    <a:pt x="3644" y="4795"/>
                  </a:cubicBezTo>
                  <a:cubicBezTo>
                    <a:pt x="4356" y="8112"/>
                    <a:pt x="4356" y="13488"/>
                    <a:pt x="3644" y="16805"/>
                  </a:cubicBezTo>
                  <a:cubicBezTo>
                    <a:pt x="2933" y="20121"/>
                    <a:pt x="1780" y="20121"/>
                    <a:pt x="1069" y="16805"/>
                  </a:cubicBezTo>
                  <a:cubicBezTo>
                    <a:pt x="358" y="13488"/>
                    <a:pt x="358" y="8112"/>
                    <a:pt x="1069" y="4795"/>
                  </a:cubicBezTo>
                  <a:cubicBezTo>
                    <a:pt x="1425" y="3137"/>
                    <a:pt x="1891" y="2306"/>
                    <a:pt x="2357" y="2306"/>
                  </a:cubicBezTo>
                  <a:close/>
                </a:path>
              </a:pathLst>
            </a:custGeom>
            <a:solidFill>
              <a:schemeClr val="accent3"/>
            </a:solidFill>
            <a:ln w="12700" cap="flat">
              <a:noFill/>
              <a:miter lim="400000"/>
            </a:ln>
            <a:effectLst/>
          </p:spPr>
          <p:txBody>
            <a:bodyPr wrap="square" lIns="0" tIns="0" rIns="0" bIns="0" numCol="1" anchor="ctr">
              <a:noAutofit/>
            </a:bodyPr>
            <a:lstStyle/>
            <a:p>
              <a:endParaRPr>
                <a:solidFill>
                  <a:schemeClr val="bg1"/>
                </a:solidFill>
              </a:endParaRPr>
            </a:p>
          </p:txBody>
        </p:sp>
        <p:sp>
          <p:nvSpPr>
            <p:cNvPr id="22" name="DevOps enables better software development and delivery practices.">
              <a:extLst>
                <a:ext uri="{FF2B5EF4-FFF2-40B4-BE49-F238E27FC236}">
                  <a16:creationId xmlns:a16="http://schemas.microsoft.com/office/drawing/2014/main" id="{7520AC1C-F7B7-58A6-70AD-5312B729FDCF}"/>
                </a:ext>
              </a:extLst>
            </p:cNvPr>
            <p:cNvSpPr txBox="1"/>
            <p:nvPr/>
          </p:nvSpPr>
          <p:spPr>
            <a:xfrm>
              <a:off x="1674093" y="328349"/>
              <a:ext cx="5369764"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defRPr sz="2400">
                  <a:solidFill>
                    <a:srgbClr val="FFFFFF"/>
                  </a:solidFill>
                  <a:latin typeface="+mn-lt"/>
                  <a:ea typeface="+mn-ea"/>
                  <a:cs typeface="+mn-cs"/>
                  <a:sym typeface="DM Sans Regular"/>
                </a:defRPr>
              </a:lvl1pPr>
            </a:lstStyle>
            <a:p>
              <a:r>
                <a:rPr lang="en-US" dirty="0">
                  <a:solidFill>
                    <a:schemeClr val="bg1"/>
                  </a:solidFill>
                </a:rPr>
                <a:t>Safe and native on </a:t>
              </a:r>
              <a:r>
                <a:rPr lang="en-US" dirty="0" err="1">
                  <a:solidFill>
                    <a:schemeClr val="bg1"/>
                  </a:solidFill>
                </a:rPr>
                <a:t>linux</a:t>
              </a:r>
              <a:endParaRPr dirty="0">
                <a:solidFill>
                  <a:schemeClr val="bg1"/>
                </a:solidFill>
              </a:endParaRPr>
            </a:p>
          </p:txBody>
        </p:sp>
        <p:sp>
          <p:nvSpPr>
            <p:cNvPr id="23" name="Freeform 373">
              <a:extLst>
                <a:ext uri="{FF2B5EF4-FFF2-40B4-BE49-F238E27FC236}">
                  <a16:creationId xmlns:a16="http://schemas.microsoft.com/office/drawing/2014/main" id="{276408B6-EF5D-FB00-692C-106A290FF410}"/>
                </a:ext>
              </a:extLst>
            </p:cNvPr>
            <p:cNvSpPr/>
            <p:nvPr/>
          </p:nvSpPr>
          <p:spPr>
            <a:xfrm>
              <a:off x="558279" y="490401"/>
              <a:ext cx="496442" cy="564898"/>
            </a:xfrm>
            <a:custGeom>
              <a:avLst/>
              <a:gdLst/>
              <a:ahLst/>
              <a:cxnLst>
                <a:cxn ang="0">
                  <a:pos x="wd2" y="hd2"/>
                </a:cxn>
                <a:cxn ang="5400000">
                  <a:pos x="wd2" y="hd2"/>
                </a:cxn>
                <a:cxn ang="10800000">
                  <a:pos x="wd2" y="hd2"/>
                </a:cxn>
                <a:cxn ang="16200000">
                  <a:pos x="wd2" y="hd2"/>
                </a:cxn>
              </a:cxnLst>
              <a:rect l="0" t="0" r="r" b="b"/>
              <a:pathLst>
                <a:path w="21600" h="21600" extrusionOk="0">
                  <a:moveTo>
                    <a:pt x="6490" y="0"/>
                  </a:moveTo>
                  <a:cubicBezTo>
                    <a:pt x="6298" y="0"/>
                    <a:pt x="6116" y="73"/>
                    <a:pt x="5981" y="192"/>
                  </a:cubicBezTo>
                  <a:lnTo>
                    <a:pt x="3293" y="2532"/>
                  </a:lnTo>
                  <a:lnTo>
                    <a:pt x="7482" y="2532"/>
                  </a:lnTo>
                  <a:lnTo>
                    <a:pt x="8911" y="0"/>
                  </a:lnTo>
                  <a:lnTo>
                    <a:pt x="6490" y="0"/>
                  </a:lnTo>
                  <a:close/>
                  <a:moveTo>
                    <a:pt x="10534" y="0"/>
                  </a:moveTo>
                  <a:lnTo>
                    <a:pt x="9081" y="2532"/>
                  </a:lnTo>
                  <a:lnTo>
                    <a:pt x="12519" y="2532"/>
                  </a:lnTo>
                  <a:lnTo>
                    <a:pt x="11066" y="0"/>
                  </a:lnTo>
                  <a:lnTo>
                    <a:pt x="10534" y="0"/>
                  </a:lnTo>
                  <a:close/>
                  <a:moveTo>
                    <a:pt x="12689" y="0"/>
                  </a:moveTo>
                  <a:lnTo>
                    <a:pt x="14117" y="2532"/>
                  </a:lnTo>
                  <a:lnTo>
                    <a:pt x="18307" y="2532"/>
                  </a:lnTo>
                  <a:lnTo>
                    <a:pt x="15643" y="192"/>
                  </a:lnTo>
                  <a:cubicBezTo>
                    <a:pt x="15508" y="73"/>
                    <a:pt x="15302" y="0"/>
                    <a:pt x="15110" y="0"/>
                  </a:cubicBezTo>
                  <a:lnTo>
                    <a:pt x="12689" y="0"/>
                  </a:lnTo>
                  <a:close/>
                  <a:moveTo>
                    <a:pt x="3293" y="3788"/>
                  </a:moveTo>
                  <a:lnTo>
                    <a:pt x="9952" y="9640"/>
                  </a:lnTo>
                  <a:lnTo>
                    <a:pt x="10025" y="9491"/>
                  </a:lnTo>
                  <a:lnTo>
                    <a:pt x="7434" y="3788"/>
                  </a:lnTo>
                  <a:lnTo>
                    <a:pt x="3293" y="3788"/>
                  </a:lnTo>
                  <a:close/>
                  <a:moveTo>
                    <a:pt x="8984" y="3788"/>
                  </a:moveTo>
                  <a:lnTo>
                    <a:pt x="10800" y="7789"/>
                  </a:lnTo>
                  <a:lnTo>
                    <a:pt x="12616" y="3788"/>
                  </a:lnTo>
                  <a:lnTo>
                    <a:pt x="8984" y="3788"/>
                  </a:lnTo>
                  <a:close/>
                  <a:moveTo>
                    <a:pt x="14166" y="3788"/>
                  </a:moveTo>
                  <a:lnTo>
                    <a:pt x="11575" y="9491"/>
                  </a:lnTo>
                  <a:lnTo>
                    <a:pt x="11647" y="9640"/>
                  </a:lnTo>
                  <a:lnTo>
                    <a:pt x="18307" y="3788"/>
                  </a:lnTo>
                  <a:lnTo>
                    <a:pt x="14166" y="3788"/>
                  </a:lnTo>
                  <a:close/>
                  <a:moveTo>
                    <a:pt x="1041" y="5512"/>
                  </a:moveTo>
                  <a:cubicBezTo>
                    <a:pt x="563" y="5301"/>
                    <a:pt x="0" y="5616"/>
                    <a:pt x="0" y="6086"/>
                  </a:cubicBezTo>
                  <a:lnTo>
                    <a:pt x="0" y="12236"/>
                  </a:lnTo>
                  <a:cubicBezTo>
                    <a:pt x="0" y="15097"/>
                    <a:pt x="3238" y="16555"/>
                    <a:pt x="3100" y="16429"/>
                  </a:cubicBezTo>
                  <a:cubicBezTo>
                    <a:pt x="3866" y="16878"/>
                    <a:pt x="4335" y="17641"/>
                    <a:pt x="4335" y="18450"/>
                  </a:cubicBezTo>
                  <a:lnTo>
                    <a:pt x="4335" y="20962"/>
                  </a:lnTo>
                  <a:cubicBezTo>
                    <a:pt x="4335" y="21311"/>
                    <a:pt x="4639" y="21600"/>
                    <a:pt x="5037" y="21600"/>
                  </a:cubicBezTo>
                  <a:lnTo>
                    <a:pt x="9371" y="21600"/>
                  </a:lnTo>
                  <a:cubicBezTo>
                    <a:pt x="9769" y="21600"/>
                    <a:pt x="10074" y="21311"/>
                    <a:pt x="10074" y="20962"/>
                  </a:cubicBezTo>
                  <a:lnTo>
                    <a:pt x="10074" y="13790"/>
                  </a:lnTo>
                  <a:cubicBezTo>
                    <a:pt x="10074" y="12592"/>
                    <a:pt x="9307" y="11495"/>
                    <a:pt x="8088" y="10960"/>
                  </a:cubicBezTo>
                  <a:lnTo>
                    <a:pt x="5376" y="9747"/>
                  </a:lnTo>
                  <a:cubicBezTo>
                    <a:pt x="4897" y="9536"/>
                    <a:pt x="4334" y="9851"/>
                    <a:pt x="4335" y="10321"/>
                  </a:cubicBezTo>
                  <a:cubicBezTo>
                    <a:pt x="4363" y="10462"/>
                    <a:pt x="4132" y="11845"/>
                    <a:pt x="5303" y="12513"/>
                  </a:cubicBezTo>
                  <a:lnTo>
                    <a:pt x="6877" y="13407"/>
                  </a:lnTo>
                  <a:cubicBezTo>
                    <a:pt x="7210" y="13598"/>
                    <a:pt x="7312" y="13986"/>
                    <a:pt x="7095" y="14279"/>
                  </a:cubicBezTo>
                  <a:cubicBezTo>
                    <a:pt x="6875" y="14576"/>
                    <a:pt x="6406" y="14659"/>
                    <a:pt x="6078" y="14471"/>
                  </a:cubicBezTo>
                  <a:lnTo>
                    <a:pt x="3874" y="13194"/>
                  </a:lnTo>
                  <a:cubicBezTo>
                    <a:pt x="3261" y="12844"/>
                    <a:pt x="2882" y="12262"/>
                    <a:pt x="2882" y="11619"/>
                  </a:cubicBezTo>
                  <a:lnTo>
                    <a:pt x="2882" y="8129"/>
                  </a:lnTo>
                  <a:cubicBezTo>
                    <a:pt x="2882" y="7022"/>
                    <a:pt x="2168" y="6007"/>
                    <a:pt x="1041" y="5512"/>
                  </a:cubicBezTo>
                  <a:close/>
                  <a:moveTo>
                    <a:pt x="20559" y="5512"/>
                  </a:moveTo>
                  <a:cubicBezTo>
                    <a:pt x="19432" y="6007"/>
                    <a:pt x="18718" y="7023"/>
                    <a:pt x="18718" y="8129"/>
                  </a:cubicBezTo>
                  <a:lnTo>
                    <a:pt x="18718" y="11619"/>
                  </a:lnTo>
                  <a:cubicBezTo>
                    <a:pt x="18718" y="12262"/>
                    <a:pt x="18363" y="12844"/>
                    <a:pt x="17750" y="13194"/>
                  </a:cubicBezTo>
                  <a:lnTo>
                    <a:pt x="15522" y="14471"/>
                  </a:lnTo>
                  <a:cubicBezTo>
                    <a:pt x="15194" y="14659"/>
                    <a:pt x="14749" y="14576"/>
                    <a:pt x="14529" y="14279"/>
                  </a:cubicBezTo>
                  <a:cubicBezTo>
                    <a:pt x="14313" y="13986"/>
                    <a:pt x="14390" y="13598"/>
                    <a:pt x="14723" y="13407"/>
                  </a:cubicBezTo>
                  <a:lnTo>
                    <a:pt x="16297" y="12513"/>
                  </a:lnTo>
                  <a:cubicBezTo>
                    <a:pt x="17468" y="11845"/>
                    <a:pt x="17261" y="10462"/>
                    <a:pt x="17290" y="10321"/>
                  </a:cubicBezTo>
                  <a:cubicBezTo>
                    <a:pt x="17290" y="9851"/>
                    <a:pt x="16727" y="9536"/>
                    <a:pt x="16248" y="9747"/>
                  </a:cubicBezTo>
                  <a:lnTo>
                    <a:pt x="13512" y="10960"/>
                  </a:lnTo>
                  <a:cubicBezTo>
                    <a:pt x="12292" y="11495"/>
                    <a:pt x="11526" y="12592"/>
                    <a:pt x="11526" y="13790"/>
                  </a:cubicBezTo>
                  <a:lnTo>
                    <a:pt x="11526" y="20962"/>
                  </a:lnTo>
                  <a:cubicBezTo>
                    <a:pt x="11527" y="21311"/>
                    <a:pt x="11855" y="21600"/>
                    <a:pt x="12253" y="21600"/>
                  </a:cubicBezTo>
                  <a:lnTo>
                    <a:pt x="16563" y="21600"/>
                  </a:lnTo>
                  <a:cubicBezTo>
                    <a:pt x="16961" y="21600"/>
                    <a:pt x="17290" y="21311"/>
                    <a:pt x="17290" y="20962"/>
                  </a:cubicBezTo>
                  <a:lnTo>
                    <a:pt x="17290" y="18450"/>
                  </a:lnTo>
                  <a:cubicBezTo>
                    <a:pt x="17290" y="17641"/>
                    <a:pt x="17734" y="16878"/>
                    <a:pt x="18500" y="16429"/>
                  </a:cubicBezTo>
                  <a:cubicBezTo>
                    <a:pt x="18362" y="16555"/>
                    <a:pt x="21600" y="15097"/>
                    <a:pt x="21600" y="12236"/>
                  </a:cubicBezTo>
                  <a:lnTo>
                    <a:pt x="21600" y="6086"/>
                  </a:lnTo>
                  <a:cubicBezTo>
                    <a:pt x="21600" y="5616"/>
                    <a:pt x="21037" y="5301"/>
                    <a:pt x="20559" y="5512"/>
                  </a:cubicBezTo>
                  <a:close/>
                </a:path>
              </a:pathLst>
            </a:custGeom>
            <a:solidFill>
              <a:schemeClr val="accent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mn-lt"/>
                  <a:ea typeface="+mn-ea"/>
                  <a:cs typeface="+mn-cs"/>
                  <a:sym typeface="DM Sans Regular"/>
                </a:defRPr>
              </a:pPr>
              <a:endParaRPr>
                <a:solidFill>
                  <a:schemeClr val="bg1"/>
                </a:solidFill>
              </a:endParaRPr>
            </a:p>
          </p:txBody>
        </p:sp>
      </p:grpSp>
      <p:grpSp>
        <p:nvGrpSpPr>
          <p:cNvPr id="24" name="Group">
            <a:extLst>
              <a:ext uri="{FF2B5EF4-FFF2-40B4-BE49-F238E27FC236}">
                <a16:creationId xmlns:a16="http://schemas.microsoft.com/office/drawing/2014/main" id="{7EEC701F-BE33-B5A8-7AAF-FCEE4209A68A}"/>
              </a:ext>
            </a:extLst>
          </p:cNvPr>
          <p:cNvGrpSpPr/>
          <p:nvPr/>
        </p:nvGrpSpPr>
        <p:grpSpPr>
          <a:xfrm>
            <a:off x="15192116" y="9767636"/>
            <a:ext cx="7369573" cy="1580358"/>
            <a:chOff x="0" y="0"/>
            <a:chExt cx="7369572" cy="1580357"/>
          </a:xfrm>
        </p:grpSpPr>
        <p:sp>
          <p:nvSpPr>
            <p:cNvPr id="25" name="Shape">
              <a:extLst>
                <a:ext uri="{FF2B5EF4-FFF2-40B4-BE49-F238E27FC236}">
                  <a16:creationId xmlns:a16="http://schemas.microsoft.com/office/drawing/2014/main" id="{770D296E-8795-707C-5C1B-B15A60D0B940}"/>
                </a:ext>
              </a:extLst>
            </p:cNvPr>
            <p:cNvSpPr/>
            <p:nvPr/>
          </p:nvSpPr>
          <p:spPr>
            <a:xfrm>
              <a:off x="0" y="0"/>
              <a:ext cx="7369572" cy="1580357"/>
            </a:xfrm>
            <a:custGeom>
              <a:avLst/>
              <a:gdLst/>
              <a:ahLst/>
              <a:cxnLst>
                <a:cxn ang="0">
                  <a:pos x="wd2" y="hd2"/>
                </a:cxn>
                <a:cxn ang="5400000">
                  <a:pos x="wd2" y="hd2"/>
                </a:cxn>
                <a:cxn ang="10800000">
                  <a:pos x="wd2" y="hd2"/>
                </a:cxn>
                <a:cxn ang="16200000">
                  <a:pos x="wd2" y="hd2"/>
                </a:cxn>
              </a:cxnLst>
              <a:rect l="0" t="0" r="r" b="b"/>
              <a:pathLst>
                <a:path w="21600" h="21599" extrusionOk="0">
                  <a:moveTo>
                    <a:pt x="3541" y="0"/>
                  </a:moveTo>
                  <a:cubicBezTo>
                    <a:pt x="2533" y="0"/>
                    <a:pt x="1927" y="0"/>
                    <a:pt x="1524" y="651"/>
                  </a:cubicBezTo>
                  <a:cubicBezTo>
                    <a:pt x="880" y="1743"/>
                    <a:pt x="374" y="4106"/>
                    <a:pt x="140" y="7106"/>
                  </a:cubicBezTo>
                  <a:cubicBezTo>
                    <a:pt x="47" y="8290"/>
                    <a:pt x="0" y="9540"/>
                    <a:pt x="0" y="10800"/>
                  </a:cubicBezTo>
                  <a:cubicBezTo>
                    <a:pt x="0" y="12060"/>
                    <a:pt x="47" y="13310"/>
                    <a:pt x="140" y="14494"/>
                  </a:cubicBezTo>
                  <a:cubicBezTo>
                    <a:pt x="374" y="17494"/>
                    <a:pt x="880" y="19857"/>
                    <a:pt x="1524" y="20949"/>
                  </a:cubicBezTo>
                  <a:cubicBezTo>
                    <a:pt x="1927" y="21600"/>
                    <a:pt x="2533" y="21600"/>
                    <a:pt x="3541" y="21600"/>
                  </a:cubicBezTo>
                  <a:lnTo>
                    <a:pt x="18059" y="21600"/>
                  </a:lnTo>
                  <a:cubicBezTo>
                    <a:pt x="19067" y="21600"/>
                    <a:pt x="19673" y="21600"/>
                    <a:pt x="20076" y="20949"/>
                  </a:cubicBezTo>
                  <a:cubicBezTo>
                    <a:pt x="20719" y="19857"/>
                    <a:pt x="21226" y="17494"/>
                    <a:pt x="21460" y="14494"/>
                  </a:cubicBezTo>
                  <a:cubicBezTo>
                    <a:pt x="21553" y="13310"/>
                    <a:pt x="21600" y="12060"/>
                    <a:pt x="21600" y="10800"/>
                  </a:cubicBezTo>
                  <a:cubicBezTo>
                    <a:pt x="21600" y="9540"/>
                    <a:pt x="21553" y="8290"/>
                    <a:pt x="21460" y="7106"/>
                  </a:cubicBezTo>
                  <a:cubicBezTo>
                    <a:pt x="21226" y="4106"/>
                    <a:pt x="20720" y="1743"/>
                    <a:pt x="20076" y="651"/>
                  </a:cubicBezTo>
                  <a:cubicBezTo>
                    <a:pt x="19673" y="0"/>
                    <a:pt x="19067" y="0"/>
                    <a:pt x="18059" y="0"/>
                  </a:cubicBezTo>
                  <a:lnTo>
                    <a:pt x="3541" y="0"/>
                  </a:lnTo>
                  <a:close/>
                  <a:moveTo>
                    <a:pt x="2357" y="2306"/>
                  </a:moveTo>
                  <a:cubicBezTo>
                    <a:pt x="2823" y="2306"/>
                    <a:pt x="3289" y="3137"/>
                    <a:pt x="3644" y="4795"/>
                  </a:cubicBezTo>
                  <a:cubicBezTo>
                    <a:pt x="4356" y="8112"/>
                    <a:pt x="4356" y="13488"/>
                    <a:pt x="3644" y="16805"/>
                  </a:cubicBezTo>
                  <a:cubicBezTo>
                    <a:pt x="2933" y="20121"/>
                    <a:pt x="1780" y="20121"/>
                    <a:pt x="1069" y="16805"/>
                  </a:cubicBezTo>
                  <a:cubicBezTo>
                    <a:pt x="358" y="13488"/>
                    <a:pt x="358" y="8112"/>
                    <a:pt x="1069" y="4795"/>
                  </a:cubicBezTo>
                  <a:cubicBezTo>
                    <a:pt x="1425" y="3137"/>
                    <a:pt x="1891" y="2306"/>
                    <a:pt x="2357" y="2306"/>
                  </a:cubicBezTo>
                  <a:close/>
                </a:path>
              </a:pathLst>
            </a:custGeom>
            <a:solidFill>
              <a:schemeClr val="accent4"/>
            </a:solidFill>
            <a:ln w="12700" cap="flat">
              <a:noFill/>
              <a:miter lim="400000"/>
            </a:ln>
            <a:effectLst/>
          </p:spPr>
          <p:txBody>
            <a:bodyPr wrap="square" lIns="0" tIns="0" rIns="0" bIns="0" numCol="1" anchor="ctr">
              <a:noAutofit/>
            </a:bodyPr>
            <a:lstStyle/>
            <a:p>
              <a:endParaRPr>
                <a:solidFill>
                  <a:schemeClr val="bg1"/>
                </a:solidFill>
              </a:endParaRPr>
            </a:p>
          </p:txBody>
        </p:sp>
        <p:sp>
          <p:nvSpPr>
            <p:cNvPr id="26" name="DevOps accelerates the last mile of continuous delivery.">
              <a:extLst>
                <a:ext uri="{FF2B5EF4-FFF2-40B4-BE49-F238E27FC236}">
                  <a16:creationId xmlns:a16="http://schemas.microsoft.com/office/drawing/2014/main" id="{B3281E23-9F5F-BF70-091B-E89186D68324}"/>
                </a:ext>
              </a:extLst>
            </p:cNvPr>
            <p:cNvSpPr txBox="1"/>
            <p:nvPr/>
          </p:nvSpPr>
          <p:spPr>
            <a:xfrm>
              <a:off x="1674093" y="328349"/>
              <a:ext cx="4801629" cy="841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defRPr sz="2400">
                  <a:solidFill>
                    <a:srgbClr val="FFFFFF"/>
                  </a:solidFill>
                  <a:latin typeface="+mn-lt"/>
                  <a:ea typeface="+mn-ea"/>
                  <a:cs typeface="+mn-cs"/>
                  <a:sym typeface="DM Sans Regular"/>
                </a:defRPr>
              </a:lvl1pPr>
            </a:lstStyle>
            <a:p>
              <a:r>
                <a:rPr lang="en-US" dirty="0">
                  <a:solidFill>
                    <a:schemeClr val="bg1"/>
                  </a:solidFill>
                </a:rPr>
                <a:t>Run remote commands, transfer files, forward remote ports</a:t>
              </a:r>
              <a:endParaRPr dirty="0">
                <a:solidFill>
                  <a:schemeClr val="bg1"/>
                </a:solidFill>
              </a:endParaRPr>
            </a:p>
          </p:txBody>
        </p:sp>
        <p:sp>
          <p:nvSpPr>
            <p:cNvPr id="27" name="Freeform 157">
              <a:extLst>
                <a:ext uri="{FF2B5EF4-FFF2-40B4-BE49-F238E27FC236}">
                  <a16:creationId xmlns:a16="http://schemas.microsoft.com/office/drawing/2014/main" id="{40DEA22B-780B-9CF2-7ED8-EEF5EB0956D4}"/>
                </a:ext>
              </a:extLst>
            </p:cNvPr>
            <p:cNvSpPr/>
            <p:nvPr/>
          </p:nvSpPr>
          <p:spPr>
            <a:xfrm>
              <a:off x="521594" y="525977"/>
              <a:ext cx="519013" cy="519283"/>
            </a:xfrm>
            <a:custGeom>
              <a:avLst/>
              <a:gdLst/>
              <a:ahLst/>
              <a:cxnLst>
                <a:cxn ang="0">
                  <a:pos x="wd2" y="hd2"/>
                </a:cxn>
                <a:cxn ang="5400000">
                  <a:pos x="wd2" y="hd2"/>
                </a:cxn>
                <a:cxn ang="10800000">
                  <a:pos x="wd2" y="hd2"/>
                </a:cxn>
                <a:cxn ang="16200000">
                  <a:pos x="wd2" y="hd2"/>
                </a:cxn>
              </a:cxnLst>
              <a:rect l="0" t="0" r="r" b="b"/>
              <a:pathLst>
                <a:path w="21363" h="21540" extrusionOk="0">
                  <a:moveTo>
                    <a:pt x="18757" y="29"/>
                  </a:moveTo>
                  <a:cubicBezTo>
                    <a:pt x="17619" y="89"/>
                    <a:pt x="16121" y="254"/>
                    <a:pt x="14587" y="729"/>
                  </a:cubicBezTo>
                  <a:lnTo>
                    <a:pt x="20632" y="6821"/>
                  </a:lnTo>
                  <a:cubicBezTo>
                    <a:pt x="21574" y="3729"/>
                    <a:pt x="21343" y="787"/>
                    <a:pt x="21327" y="602"/>
                  </a:cubicBezTo>
                  <a:cubicBezTo>
                    <a:pt x="21300" y="296"/>
                    <a:pt x="21061" y="56"/>
                    <a:pt x="20758" y="29"/>
                  </a:cubicBezTo>
                  <a:cubicBezTo>
                    <a:pt x="20666" y="21"/>
                    <a:pt x="19895" y="-31"/>
                    <a:pt x="18757" y="29"/>
                  </a:cubicBezTo>
                  <a:close/>
                  <a:moveTo>
                    <a:pt x="13281" y="1196"/>
                  </a:moveTo>
                  <a:cubicBezTo>
                    <a:pt x="12137" y="1688"/>
                    <a:pt x="11025" y="2388"/>
                    <a:pt x="10079" y="3340"/>
                  </a:cubicBezTo>
                  <a:cubicBezTo>
                    <a:pt x="8434" y="4998"/>
                    <a:pt x="7572" y="6482"/>
                    <a:pt x="6772" y="8541"/>
                  </a:cubicBezTo>
                  <a:cubicBezTo>
                    <a:pt x="6364" y="9591"/>
                    <a:pt x="5877" y="11082"/>
                    <a:pt x="5403" y="12362"/>
                  </a:cubicBezTo>
                  <a:cubicBezTo>
                    <a:pt x="5318" y="12593"/>
                    <a:pt x="5377" y="12866"/>
                    <a:pt x="5551" y="13041"/>
                  </a:cubicBezTo>
                  <a:lnTo>
                    <a:pt x="8436" y="15949"/>
                  </a:lnTo>
                  <a:cubicBezTo>
                    <a:pt x="8610" y="16124"/>
                    <a:pt x="8859" y="16184"/>
                    <a:pt x="9089" y="16098"/>
                  </a:cubicBezTo>
                  <a:cubicBezTo>
                    <a:pt x="10359" y="15619"/>
                    <a:pt x="11920" y="15084"/>
                    <a:pt x="12902" y="14697"/>
                  </a:cubicBezTo>
                  <a:cubicBezTo>
                    <a:pt x="14937" y="13894"/>
                    <a:pt x="16416" y="13023"/>
                    <a:pt x="18062" y="11364"/>
                  </a:cubicBezTo>
                  <a:cubicBezTo>
                    <a:pt x="19007" y="10411"/>
                    <a:pt x="19681" y="9290"/>
                    <a:pt x="20168" y="8137"/>
                  </a:cubicBezTo>
                  <a:lnTo>
                    <a:pt x="13281" y="1196"/>
                  </a:lnTo>
                  <a:close/>
                  <a:moveTo>
                    <a:pt x="7699" y="4189"/>
                  </a:moveTo>
                  <a:lnTo>
                    <a:pt x="2855" y="5399"/>
                  </a:lnTo>
                  <a:cubicBezTo>
                    <a:pt x="2611" y="5461"/>
                    <a:pt x="2410" y="5659"/>
                    <a:pt x="2370" y="5909"/>
                  </a:cubicBezTo>
                  <a:cubicBezTo>
                    <a:pt x="2330" y="6167"/>
                    <a:pt x="2461" y="6419"/>
                    <a:pt x="2665" y="6545"/>
                  </a:cubicBezTo>
                  <a:lnTo>
                    <a:pt x="5509" y="8329"/>
                  </a:lnTo>
                  <a:cubicBezTo>
                    <a:pt x="6095" y="6778"/>
                    <a:pt x="6696" y="5534"/>
                    <a:pt x="7699" y="4189"/>
                  </a:cubicBezTo>
                  <a:close/>
                  <a:moveTo>
                    <a:pt x="13618" y="5272"/>
                  </a:moveTo>
                  <a:cubicBezTo>
                    <a:pt x="14259" y="5272"/>
                    <a:pt x="14920" y="5523"/>
                    <a:pt x="15408" y="6015"/>
                  </a:cubicBezTo>
                  <a:cubicBezTo>
                    <a:pt x="16385" y="6999"/>
                    <a:pt x="16385" y="8596"/>
                    <a:pt x="15408" y="9581"/>
                  </a:cubicBezTo>
                  <a:cubicBezTo>
                    <a:pt x="14431" y="10565"/>
                    <a:pt x="12825" y="10565"/>
                    <a:pt x="11848" y="9581"/>
                  </a:cubicBezTo>
                  <a:cubicBezTo>
                    <a:pt x="10872" y="8596"/>
                    <a:pt x="10871" y="6999"/>
                    <a:pt x="11848" y="6015"/>
                  </a:cubicBezTo>
                  <a:cubicBezTo>
                    <a:pt x="12337" y="5523"/>
                    <a:pt x="12976" y="5272"/>
                    <a:pt x="13618" y="5272"/>
                  </a:cubicBezTo>
                  <a:close/>
                  <a:moveTo>
                    <a:pt x="13618" y="6524"/>
                  </a:moveTo>
                  <a:cubicBezTo>
                    <a:pt x="12926" y="6524"/>
                    <a:pt x="12375" y="7101"/>
                    <a:pt x="12375" y="7798"/>
                  </a:cubicBezTo>
                  <a:cubicBezTo>
                    <a:pt x="12375" y="8495"/>
                    <a:pt x="12926" y="9050"/>
                    <a:pt x="13618" y="9050"/>
                  </a:cubicBezTo>
                  <a:cubicBezTo>
                    <a:pt x="14309" y="9050"/>
                    <a:pt x="14881" y="8495"/>
                    <a:pt x="14881" y="7798"/>
                  </a:cubicBezTo>
                  <a:cubicBezTo>
                    <a:pt x="14881" y="7101"/>
                    <a:pt x="14309" y="6524"/>
                    <a:pt x="13618" y="6524"/>
                  </a:cubicBezTo>
                  <a:close/>
                  <a:moveTo>
                    <a:pt x="4329" y="13593"/>
                  </a:moveTo>
                  <a:cubicBezTo>
                    <a:pt x="3680" y="13685"/>
                    <a:pt x="3058" y="13982"/>
                    <a:pt x="2560" y="14484"/>
                  </a:cubicBezTo>
                  <a:cubicBezTo>
                    <a:pt x="1499" y="15554"/>
                    <a:pt x="150" y="20026"/>
                    <a:pt x="11" y="20789"/>
                  </a:cubicBezTo>
                  <a:cubicBezTo>
                    <a:pt x="-26" y="20993"/>
                    <a:pt x="34" y="21194"/>
                    <a:pt x="180" y="21341"/>
                  </a:cubicBezTo>
                  <a:cubicBezTo>
                    <a:pt x="325" y="21487"/>
                    <a:pt x="525" y="21569"/>
                    <a:pt x="727" y="21532"/>
                  </a:cubicBezTo>
                  <a:cubicBezTo>
                    <a:pt x="1484" y="21392"/>
                    <a:pt x="5922" y="20033"/>
                    <a:pt x="6983" y="18963"/>
                  </a:cubicBezTo>
                  <a:cubicBezTo>
                    <a:pt x="7481" y="18461"/>
                    <a:pt x="7776" y="17813"/>
                    <a:pt x="7868" y="17159"/>
                  </a:cubicBezTo>
                  <a:lnTo>
                    <a:pt x="4329" y="13593"/>
                  </a:lnTo>
                  <a:close/>
                  <a:moveTo>
                    <a:pt x="17219" y="13784"/>
                  </a:moveTo>
                  <a:cubicBezTo>
                    <a:pt x="15893" y="14792"/>
                    <a:pt x="14631" y="15380"/>
                    <a:pt x="13091" y="15970"/>
                  </a:cubicBezTo>
                  <a:lnTo>
                    <a:pt x="14881" y="18857"/>
                  </a:lnTo>
                  <a:cubicBezTo>
                    <a:pt x="15023" y="19082"/>
                    <a:pt x="15275" y="19171"/>
                    <a:pt x="15513" y="19133"/>
                  </a:cubicBezTo>
                  <a:cubicBezTo>
                    <a:pt x="15762" y="19092"/>
                    <a:pt x="15958" y="18912"/>
                    <a:pt x="16019" y="18666"/>
                  </a:cubicBezTo>
                  <a:lnTo>
                    <a:pt x="17219" y="13784"/>
                  </a:lnTo>
                  <a:close/>
                </a:path>
              </a:pathLst>
            </a:custGeom>
            <a:solidFill>
              <a:schemeClr val="accent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mn-lt"/>
                  <a:ea typeface="+mn-ea"/>
                  <a:cs typeface="+mn-cs"/>
                  <a:sym typeface="DM Sans Regular"/>
                </a:defRPr>
              </a:pPr>
              <a:endParaRPr>
                <a:solidFill>
                  <a:schemeClr val="bg1"/>
                </a:solidFill>
              </a:endParaRPr>
            </a:p>
          </p:txBody>
        </p:sp>
      </p:grpSp>
      <p:sp>
        <p:nvSpPr>
          <p:cNvPr id="29" name="Rounded Rectangle">
            <a:extLst>
              <a:ext uri="{FF2B5EF4-FFF2-40B4-BE49-F238E27FC236}">
                <a16:creationId xmlns:a16="http://schemas.microsoft.com/office/drawing/2014/main" id="{B60DE068-B828-20FC-7034-F0CB0AB581CD}"/>
              </a:ext>
            </a:extLst>
          </p:cNvPr>
          <p:cNvSpPr/>
          <p:nvPr/>
        </p:nvSpPr>
        <p:spPr>
          <a:xfrm>
            <a:off x="14981353" y="1794198"/>
            <a:ext cx="7764965" cy="9787998"/>
          </a:xfrm>
          <a:prstGeom prst="roundRect">
            <a:avLst>
              <a:gd name="adj" fmla="val 11685"/>
            </a:avLst>
          </a:prstGeom>
          <a:ln w="25400">
            <a:solidFill>
              <a:srgbClr val="A7A7A7"/>
            </a:solidFill>
            <a:custDash>
              <a:ds d="200000" sp="200000"/>
            </a:custDash>
            <a:miter lim="400000"/>
          </a:ln>
        </p:spPr>
        <p:txBody>
          <a:bodyPr lIns="0" tIns="0" rIns="0" bIns="0" anchor="ctr"/>
          <a:lstStyle/>
          <a:p>
            <a:endParaRPr/>
          </a:p>
        </p:txBody>
      </p:sp>
      <p:pic>
        <p:nvPicPr>
          <p:cNvPr id="30" name="Picture 29">
            <a:extLst>
              <a:ext uri="{FF2B5EF4-FFF2-40B4-BE49-F238E27FC236}">
                <a16:creationId xmlns:a16="http://schemas.microsoft.com/office/drawing/2014/main" id="{D5113FEF-D407-52B7-CF61-2077862E0552}"/>
              </a:ext>
            </a:extLst>
          </p:cNvPr>
          <p:cNvPicPr>
            <a:picLocks noChangeAspect="1"/>
          </p:cNvPicPr>
          <p:nvPr/>
        </p:nvPicPr>
        <p:blipFill>
          <a:blip r:embed="rId2"/>
          <a:stretch>
            <a:fillRect/>
          </a:stretch>
        </p:blipFill>
        <p:spPr>
          <a:xfrm>
            <a:off x="18110799" y="2121529"/>
            <a:ext cx="1506071" cy="1506071"/>
          </a:xfrm>
          <a:prstGeom prst="rect">
            <a:avLst/>
          </a:prstGeom>
        </p:spPr>
      </p:pic>
    </p:spTree>
    <p:extLst>
      <p:ext uri="{BB962C8B-B14F-4D97-AF65-F5344CB8AC3E}">
        <p14:creationId xmlns:p14="http://schemas.microsoft.com/office/powerpoint/2010/main" val="275860130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7228013"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Connection managers</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7B61A"/>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Network basic tools</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Remote connection manager</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pic>
        <p:nvPicPr>
          <p:cNvPr id="4" name="Picture 3" descr="A screenshot of a computer&#10;&#10;Description automatically generated">
            <a:extLst>
              <a:ext uri="{FF2B5EF4-FFF2-40B4-BE49-F238E27FC236}">
                <a16:creationId xmlns:a16="http://schemas.microsoft.com/office/drawing/2014/main" id="{8AD1AD8A-0547-9806-30C9-DCFB77739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825" y="2331170"/>
            <a:ext cx="10674350" cy="9654276"/>
          </a:xfrm>
          <a:prstGeom prst="rect">
            <a:avLst/>
          </a:prstGeom>
        </p:spPr>
      </p:pic>
    </p:spTree>
    <p:extLst>
      <p:ext uri="{BB962C8B-B14F-4D97-AF65-F5344CB8AC3E}">
        <p14:creationId xmlns:p14="http://schemas.microsoft.com/office/powerpoint/2010/main" val="331700814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7210083"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28600" indent="-228600" algn="l" defTabSz="12700">
              <a:buClr>
                <a:schemeClr val="accent3"/>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Tasks planning, Wiki</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87802"/>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58601"/>
            <a:ext cx="2924057"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Collaborating</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Project collaboration</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pic>
        <p:nvPicPr>
          <p:cNvPr id="3" name="Picture 2" descr="Graphical user interface, application, Teams&#10;&#10;Description automatically generated">
            <a:extLst>
              <a:ext uri="{FF2B5EF4-FFF2-40B4-BE49-F238E27FC236}">
                <a16:creationId xmlns:a16="http://schemas.microsoft.com/office/drawing/2014/main" id="{127C7815-2338-8E0D-3FF1-6371767EB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59" y="2630543"/>
            <a:ext cx="21137282" cy="8454913"/>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8D7B1F61-D8B9-CE47-2433-EC154CECD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7331" y="2630543"/>
            <a:ext cx="13189338" cy="9092730"/>
          </a:xfrm>
          <a:prstGeom prst="rect">
            <a:avLst/>
          </a:prstGeom>
        </p:spPr>
      </p:pic>
    </p:spTree>
    <p:extLst>
      <p:ext uri="{BB962C8B-B14F-4D97-AF65-F5344CB8AC3E}">
        <p14:creationId xmlns:p14="http://schemas.microsoft.com/office/powerpoint/2010/main" val="2345658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7210083"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28600" indent="-228600" algn="l" defTabSz="12700">
              <a:buClr>
                <a:schemeClr val="accent3"/>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Git</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87802"/>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58601"/>
            <a:ext cx="2924057"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Collaborating</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git branches</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pic>
        <p:nvPicPr>
          <p:cNvPr id="5" name="Picture 4">
            <a:extLst>
              <a:ext uri="{FF2B5EF4-FFF2-40B4-BE49-F238E27FC236}">
                <a16:creationId xmlns:a16="http://schemas.microsoft.com/office/drawing/2014/main" id="{8B6410E0-B2CD-B168-C0CC-3DB93FD2E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770" y="3218703"/>
            <a:ext cx="18756376" cy="7278594"/>
          </a:xfrm>
          <a:prstGeom prst="rect">
            <a:avLst/>
          </a:prstGeom>
        </p:spPr>
      </p:pic>
    </p:spTree>
    <p:extLst>
      <p:ext uri="{BB962C8B-B14F-4D97-AF65-F5344CB8AC3E}">
        <p14:creationId xmlns:p14="http://schemas.microsoft.com/office/powerpoint/2010/main" val="27306057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7496954"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28600" indent="-228600" algn="l" defTabSz="12700">
              <a:buClr>
                <a:schemeClr val="accent3"/>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Communication</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87802"/>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58601"/>
            <a:ext cx="2924057"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Collaborating</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Communication</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pic>
        <p:nvPicPr>
          <p:cNvPr id="2" name="Picture 1" descr="Graphical user interface, text&#10;&#10;Description automatically generated">
            <a:extLst>
              <a:ext uri="{FF2B5EF4-FFF2-40B4-BE49-F238E27FC236}">
                <a16:creationId xmlns:a16="http://schemas.microsoft.com/office/drawing/2014/main" id="{59269E44-A486-88CD-6912-452F6FAE6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103" y="2483176"/>
            <a:ext cx="16879794" cy="990359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006CD00-4897-467C-2C2F-861C7ADD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3863" y="2971431"/>
            <a:ext cx="21176274" cy="7773137"/>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78960212-AEA7-68E2-ABEB-09B2703E75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3863" y="2971380"/>
            <a:ext cx="21176273" cy="7773137"/>
          </a:xfrm>
          <a:prstGeom prst="rect">
            <a:avLst/>
          </a:prstGeom>
        </p:spPr>
      </p:pic>
    </p:spTree>
    <p:extLst>
      <p:ext uri="{BB962C8B-B14F-4D97-AF65-F5344CB8AC3E}">
        <p14:creationId xmlns:p14="http://schemas.microsoft.com/office/powerpoint/2010/main" val="5293073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grpSp>
        <p:nvGrpSpPr>
          <p:cNvPr id="341" name="Group"/>
          <p:cNvGrpSpPr/>
          <p:nvPr/>
        </p:nvGrpSpPr>
        <p:grpSpPr>
          <a:xfrm>
            <a:off x="16111473" y="3573156"/>
            <a:ext cx="6320216" cy="6435043"/>
            <a:chOff x="0" y="0"/>
            <a:chExt cx="6320214" cy="6435036"/>
          </a:xfrm>
        </p:grpSpPr>
        <p:sp>
          <p:nvSpPr>
            <p:cNvPr id="339" name="Venn diagram"/>
            <p:cNvSpPr/>
            <p:nvPr/>
          </p:nvSpPr>
          <p:spPr>
            <a:xfrm>
              <a:off x="0" y="0"/>
              <a:ext cx="6295968" cy="151836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defRPr sz="4600">
                  <a:solidFill>
                    <a:srgbClr val="000000"/>
                  </a:solidFill>
                </a:defRPr>
              </a:lvl1pPr>
            </a:lstStyle>
            <a:p>
              <a:r>
                <a:rPr lang="en-US" dirty="0">
                  <a:solidFill>
                    <a:schemeClr val="tx1"/>
                  </a:solidFill>
                </a:rPr>
                <a:t>How to become a DevOps Engineer?</a:t>
              </a:r>
              <a:endParaRPr dirty="0">
                <a:solidFill>
                  <a:schemeClr val="tx1"/>
                </a:solidFill>
              </a:endParaRPr>
            </a:p>
          </p:txBody>
        </p:sp>
        <p:sp>
          <p:nvSpPr>
            <p:cNvPr id="340" name="DevOps is a methodology in the software development and IT industry. Used as a set of practices and tools, DevOps integrates and automates the work of software development (Dev) and IT operations (Ops) as a means for improving and shortening the systems "/>
            <p:cNvSpPr/>
            <p:nvPr/>
          </p:nvSpPr>
          <p:spPr>
            <a:xfrm>
              <a:off x="0" y="1900466"/>
              <a:ext cx="6320214" cy="453457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defRPr sz="2400">
                  <a:solidFill>
                    <a:srgbClr val="535353"/>
                  </a:solidFill>
                  <a:latin typeface="+mn-lt"/>
                  <a:ea typeface="+mn-ea"/>
                  <a:cs typeface="+mn-cs"/>
                  <a:sym typeface="DM Sans Regular"/>
                </a:defRPr>
              </a:lvl1pPr>
            </a:lstStyle>
            <a:p>
              <a:r>
                <a:rPr lang="en-GB" b="0" i="0" dirty="0">
                  <a:solidFill>
                    <a:srgbClr val="1F2937"/>
                  </a:solidFill>
                  <a:effectLst/>
                  <a:latin typeface="ui-sans-serif"/>
                </a:rPr>
                <a:t>To become a DevOps Engineer, you need to have technical skills in areas such as development, automation, containerization, cloud, CI/CD pipelines etc. Some sample tools and technologies to learn may include any programming language, AWS, Ansible, Terraform, Docker, Kubernetes, Jenkins, Git, and monitoring and logging tools. Gain experience by working on DevOps projects, develop a DevOps mindset, get certified, and apply for DevOps Engineer positions by highlighting your skills and experience in your resume.</a:t>
              </a:r>
              <a:endParaRPr dirty="0">
                <a:solidFill>
                  <a:schemeClr val="tx2"/>
                </a:solidFill>
              </a:endParaRPr>
            </a:p>
          </p:txBody>
        </p:sp>
      </p:grpSp>
      <p:sp>
        <p:nvSpPr>
          <p:cNvPr id="342" name="Rounded Rectangle"/>
          <p:cNvSpPr/>
          <p:nvPr/>
        </p:nvSpPr>
        <p:spPr>
          <a:xfrm>
            <a:off x="1617634" y="2150241"/>
            <a:ext cx="12532361" cy="1157725"/>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343" name="Always deliver production ready code even when not deploying it into immediate production…"/>
          <p:cNvSpPr txBox="1"/>
          <p:nvPr/>
        </p:nvSpPr>
        <p:spPr>
          <a:xfrm>
            <a:off x="5815377" y="2216142"/>
            <a:ext cx="8248427"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DevOps roadmap</a:t>
            </a:r>
            <a:endParaRPr dirty="0">
              <a:solidFill>
                <a:schemeClr val="tx2"/>
              </a:solidFill>
            </a:endParaRPr>
          </a:p>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Learning resources</a:t>
            </a:r>
          </a:p>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Community and teams</a:t>
            </a:r>
          </a:p>
        </p:txBody>
      </p:sp>
      <p:sp>
        <p:nvSpPr>
          <p:cNvPr id="344" name="Shape"/>
          <p:cNvSpPr/>
          <p:nvPr/>
        </p:nvSpPr>
        <p:spPr>
          <a:xfrm>
            <a:off x="1617686" y="2150309"/>
            <a:ext cx="4044555" cy="1157685"/>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345" name="Production Readiness"/>
          <p:cNvSpPr txBox="1"/>
          <p:nvPr/>
        </p:nvSpPr>
        <p:spPr>
          <a:xfrm>
            <a:off x="1989173" y="2226046"/>
            <a:ext cx="3301582"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Become DevOps</a:t>
            </a:r>
            <a:endParaRPr dirty="0">
              <a:solidFill>
                <a:schemeClr val="bg1"/>
              </a:solidFill>
            </a:endParaRPr>
          </a:p>
        </p:txBody>
      </p:sp>
      <p:sp>
        <p:nvSpPr>
          <p:cNvPr id="346" name="Rounded Rectangle"/>
          <p:cNvSpPr/>
          <p:nvPr/>
        </p:nvSpPr>
        <p:spPr>
          <a:xfrm>
            <a:off x="1617634" y="3440242"/>
            <a:ext cx="12532361" cy="1157726"/>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347" name="Continuous delivery needs high quality software…"/>
          <p:cNvSpPr txBox="1"/>
          <p:nvPr/>
        </p:nvSpPr>
        <p:spPr>
          <a:xfrm>
            <a:off x="5815377" y="3506144"/>
            <a:ext cx="8248427"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28600" indent="-228600"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a:solidFill>
                  <a:schemeClr val="tx2"/>
                </a:solidFill>
              </a:rPr>
              <a:t>bash shell and scripting</a:t>
            </a:r>
          </a:p>
          <a:p>
            <a:pPr marL="228600" indent="-228600"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a:solidFill>
                  <a:schemeClr val="tx2"/>
                </a:solidFill>
              </a:rPr>
              <a:t>vim, grep, </a:t>
            </a:r>
            <a:r>
              <a:rPr lang="en-GB" dirty="0" err="1">
                <a:solidFill>
                  <a:schemeClr val="tx2"/>
                </a:solidFill>
              </a:rPr>
              <a:t>sed</a:t>
            </a:r>
            <a:r>
              <a:rPr lang="en-GB" dirty="0">
                <a:solidFill>
                  <a:schemeClr val="tx2"/>
                </a:solidFill>
              </a:rPr>
              <a:t>, awk, regex</a:t>
            </a:r>
          </a:p>
          <a:p>
            <a:pPr marL="228600" indent="-228600"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err="1">
                <a:solidFill>
                  <a:schemeClr val="tx2"/>
                </a:solidFill>
              </a:rPr>
              <a:t>systemd</a:t>
            </a:r>
            <a:r>
              <a:rPr lang="en-GB" dirty="0">
                <a:solidFill>
                  <a:schemeClr val="tx2"/>
                </a:solidFill>
              </a:rPr>
              <a:t>, </a:t>
            </a:r>
            <a:r>
              <a:rPr lang="en-GB" dirty="0" err="1">
                <a:solidFill>
                  <a:schemeClr val="tx2"/>
                </a:solidFill>
              </a:rPr>
              <a:t>cron</a:t>
            </a:r>
            <a:r>
              <a:rPr lang="en-GB" dirty="0">
                <a:solidFill>
                  <a:schemeClr val="tx2"/>
                </a:solidFill>
              </a:rPr>
              <a:t> jobs</a:t>
            </a:r>
          </a:p>
        </p:txBody>
      </p:sp>
      <p:sp>
        <p:nvSpPr>
          <p:cNvPr id="348" name="Shape"/>
          <p:cNvSpPr/>
          <p:nvPr/>
        </p:nvSpPr>
        <p:spPr>
          <a:xfrm>
            <a:off x="1617686" y="3440311"/>
            <a:ext cx="4044555" cy="1157685"/>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0EAAE5"/>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349" name="Uncompromised Quality"/>
          <p:cNvSpPr txBox="1"/>
          <p:nvPr/>
        </p:nvSpPr>
        <p:spPr>
          <a:xfrm>
            <a:off x="1989173" y="3813921"/>
            <a:ext cx="3301582"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Linux commands and tools</a:t>
            </a:r>
            <a:endParaRPr dirty="0">
              <a:solidFill>
                <a:schemeClr val="bg1"/>
              </a:solidFill>
            </a:endParaRPr>
          </a:p>
        </p:txBody>
      </p:sp>
      <p:sp>
        <p:nvSpPr>
          <p:cNvPr id="350" name="Rounded Rectangle"/>
          <p:cNvSpPr/>
          <p:nvPr/>
        </p:nvSpPr>
        <p:spPr>
          <a:xfrm>
            <a:off x="1617634" y="4730244"/>
            <a:ext cx="12532361" cy="1157726"/>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351" name="Every CD delivery must follow a predictable path…"/>
          <p:cNvSpPr txBox="1"/>
          <p:nvPr/>
        </p:nvSpPr>
        <p:spPr>
          <a:xfrm>
            <a:off x="5815377" y="4796147"/>
            <a:ext cx="8248427"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Network commands</a:t>
            </a:r>
          </a:p>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err="1">
                <a:solidFill>
                  <a:schemeClr val="tx2"/>
                </a:solidFill>
              </a:rPr>
              <a:t>ssh</a:t>
            </a:r>
            <a:endParaRPr dirty="0">
              <a:solidFill>
                <a:schemeClr val="tx2"/>
              </a:solidFill>
            </a:endParaRPr>
          </a:p>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Remote connection managers</a:t>
            </a:r>
            <a:endParaRPr dirty="0">
              <a:solidFill>
                <a:schemeClr val="tx2"/>
              </a:solidFill>
            </a:endParaRPr>
          </a:p>
        </p:txBody>
      </p:sp>
      <p:sp>
        <p:nvSpPr>
          <p:cNvPr id="352" name="Shape"/>
          <p:cNvSpPr/>
          <p:nvPr/>
        </p:nvSpPr>
        <p:spPr>
          <a:xfrm>
            <a:off x="1617686" y="4730313"/>
            <a:ext cx="4044555" cy="1157685"/>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7B61A"/>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353" name="Repeatable Delivery"/>
          <p:cNvSpPr txBox="1"/>
          <p:nvPr/>
        </p:nvSpPr>
        <p:spPr>
          <a:xfrm>
            <a:off x="1989173" y="5103923"/>
            <a:ext cx="3301582"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Network basic tools</a:t>
            </a:r>
            <a:endParaRPr dirty="0">
              <a:solidFill>
                <a:schemeClr val="bg1"/>
              </a:solidFill>
            </a:endParaRPr>
          </a:p>
        </p:txBody>
      </p:sp>
      <p:sp>
        <p:nvSpPr>
          <p:cNvPr id="354" name="Rounded Rectangle"/>
          <p:cNvSpPr/>
          <p:nvPr/>
        </p:nvSpPr>
        <p:spPr>
          <a:xfrm>
            <a:off x="1617634" y="6020246"/>
            <a:ext cx="12532361" cy="1157726"/>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355" name="How frequent are the releases…"/>
          <p:cNvSpPr txBox="1"/>
          <p:nvPr/>
        </p:nvSpPr>
        <p:spPr>
          <a:xfrm>
            <a:off x="5815377" y="6086148"/>
            <a:ext cx="8248427"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00526" indent="-200526" algn="l" defTabSz="12700">
              <a:buClr>
                <a:schemeClr val="accent4"/>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Tasks planning, Wiki</a:t>
            </a:r>
            <a:endParaRPr dirty="0">
              <a:solidFill>
                <a:schemeClr val="tx2"/>
              </a:solidFill>
            </a:endParaRPr>
          </a:p>
          <a:p>
            <a:pPr marL="200526" indent="-200526" algn="l" defTabSz="12700">
              <a:buClr>
                <a:schemeClr val="accent4"/>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Git</a:t>
            </a:r>
          </a:p>
          <a:p>
            <a:pPr marL="200526" indent="-200526" algn="l" defTabSz="12700">
              <a:buClr>
                <a:schemeClr val="accent4"/>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Communication</a:t>
            </a:r>
          </a:p>
        </p:txBody>
      </p:sp>
      <p:sp>
        <p:nvSpPr>
          <p:cNvPr id="356" name="Shape"/>
          <p:cNvSpPr/>
          <p:nvPr/>
        </p:nvSpPr>
        <p:spPr>
          <a:xfrm>
            <a:off x="1617686" y="6020314"/>
            <a:ext cx="4044555" cy="1157686"/>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4"/>
          </a:solidFill>
          <a:ln w="12700" cap="flat">
            <a:noFill/>
            <a:miter lim="400000"/>
          </a:ln>
          <a:effectLst/>
        </p:spPr>
        <p:txBody>
          <a:bodyPr wrap="square" lIns="0" tIns="0" rIns="0" bIns="0" numCol="1" anchor="ctr">
            <a:noAutofit/>
          </a:bodyPr>
          <a:lstStyle/>
          <a:p>
            <a:endParaRPr>
              <a:solidFill>
                <a:schemeClr val="bg1"/>
              </a:solidFill>
            </a:endParaRPr>
          </a:p>
        </p:txBody>
      </p:sp>
      <p:sp>
        <p:nvSpPr>
          <p:cNvPr id="357" name="Frequent Build and Integration"/>
          <p:cNvSpPr txBox="1"/>
          <p:nvPr/>
        </p:nvSpPr>
        <p:spPr>
          <a:xfrm>
            <a:off x="1989173" y="6393924"/>
            <a:ext cx="3301582"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Collaborating </a:t>
            </a:r>
            <a:endParaRPr dirty="0">
              <a:solidFill>
                <a:schemeClr val="bg1"/>
              </a:solidFill>
            </a:endParaRPr>
          </a:p>
        </p:txBody>
      </p:sp>
      <p:sp>
        <p:nvSpPr>
          <p:cNvPr id="358" name="Rounded Rectangle"/>
          <p:cNvSpPr/>
          <p:nvPr/>
        </p:nvSpPr>
        <p:spPr>
          <a:xfrm>
            <a:off x="1617634" y="7310248"/>
            <a:ext cx="12532361" cy="1157726"/>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359" name="Provision, Configure entire application stack for consistent user experience…"/>
          <p:cNvSpPr txBox="1"/>
          <p:nvPr/>
        </p:nvSpPr>
        <p:spPr>
          <a:xfrm>
            <a:off x="5815377" y="7376150"/>
            <a:ext cx="8248427"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28600" indent="-228600"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IDE </a:t>
            </a:r>
            <a:endParaRPr dirty="0">
              <a:solidFill>
                <a:schemeClr val="tx2"/>
              </a:solidFill>
            </a:endParaRPr>
          </a:p>
          <a:p>
            <a:pPr marL="228600" indent="-228600"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dirty="0">
                <a:solidFill>
                  <a:schemeClr val="tx2"/>
                </a:solidFill>
              </a:rPr>
              <a:t>﻿</a:t>
            </a:r>
            <a:r>
              <a:rPr lang="en-US" dirty="0">
                <a:solidFill>
                  <a:schemeClr val="tx2"/>
                </a:solidFill>
              </a:rPr>
              <a:t>diff and comparing content</a:t>
            </a:r>
          </a:p>
          <a:p>
            <a:pPr marL="228600" indent="-228600"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err="1">
                <a:solidFill>
                  <a:schemeClr val="tx2"/>
                </a:solidFill>
              </a:rPr>
              <a:t>tmux</a:t>
            </a:r>
            <a:r>
              <a:rPr lang="en-US" dirty="0">
                <a:solidFill>
                  <a:schemeClr val="tx2"/>
                </a:solidFill>
              </a:rPr>
              <a:t>, screen ….</a:t>
            </a:r>
          </a:p>
        </p:txBody>
      </p:sp>
      <p:sp>
        <p:nvSpPr>
          <p:cNvPr id="360" name="Shape"/>
          <p:cNvSpPr/>
          <p:nvPr/>
        </p:nvSpPr>
        <p:spPr>
          <a:xfrm>
            <a:off x="1617686" y="7310317"/>
            <a:ext cx="4044555" cy="1157686"/>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361" name="Application stack consistency"/>
          <p:cNvSpPr txBox="1"/>
          <p:nvPr/>
        </p:nvSpPr>
        <p:spPr>
          <a:xfrm>
            <a:off x="1989173" y="7683927"/>
            <a:ext cx="3301582"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IDE and coding</a:t>
            </a:r>
            <a:endParaRPr dirty="0">
              <a:solidFill>
                <a:schemeClr val="bg1"/>
              </a:solidFill>
            </a:endParaRPr>
          </a:p>
        </p:txBody>
      </p:sp>
      <p:sp>
        <p:nvSpPr>
          <p:cNvPr id="366" name="Rounded Rectangle"/>
          <p:cNvSpPr/>
          <p:nvPr/>
        </p:nvSpPr>
        <p:spPr>
          <a:xfrm>
            <a:off x="1617634" y="8594852"/>
            <a:ext cx="12532361" cy="1157726"/>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367" name="Achieve &gt; 90% Test Automation…"/>
          <p:cNvSpPr txBox="1"/>
          <p:nvPr/>
        </p:nvSpPr>
        <p:spPr>
          <a:xfrm>
            <a:off x="5662241" y="8660753"/>
            <a:ext cx="8248427"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Browser and web tools</a:t>
            </a:r>
          </a:p>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Logging tools</a:t>
            </a:r>
          </a:p>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Monitoring</a:t>
            </a:r>
          </a:p>
        </p:txBody>
      </p:sp>
      <p:sp>
        <p:nvSpPr>
          <p:cNvPr id="368" name="Shape"/>
          <p:cNvSpPr/>
          <p:nvPr/>
        </p:nvSpPr>
        <p:spPr>
          <a:xfrm>
            <a:off x="1617686" y="8594920"/>
            <a:ext cx="4044555" cy="1157686"/>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3"/>
          </a:solidFill>
          <a:ln w="12700" cap="flat">
            <a:noFill/>
            <a:miter lim="400000"/>
          </a:ln>
          <a:effectLst/>
        </p:spPr>
        <p:txBody>
          <a:bodyPr wrap="square" lIns="0" tIns="0" rIns="0" bIns="0" numCol="1" anchor="ctr">
            <a:noAutofit/>
          </a:bodyPr>
          <a:lstStyle/>
          <a:p>
            <a:endParaRPr>
              <a:solidFill>
                <a:schemeClr val="bg1"/>
              </a:solidFill>
            </a:endParaRPr>
          </a:p>
        </p:txBody>
      </p:sp>
      <p:sp>
        <p:nvSpPr>
          <p:cNvPr id="369" name="Test Automation"/>
          <p:cNvSpPr txBox="1"/>
          <p:nvPr/>
        </p:nvSpPr>
        <p:spPr>
          <a:xfrm>
            <a:off x="1989173" y="8968530"/>
            <a:ext cx="3301582"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Testing and investigating</a:t>
            </a:r>
            <a:endParaRPr dirty="0">
              <a:solidFill>
                <a:schemeClr val="bg1"/>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IDE</a:t>
            </a:r>
            <a:endParaRPr dirty="0">
              <a:solidFill>
                <a:schemeClr val="tx2"/>
              </a:solidFill>
            </a:endParaRP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58602"/>
            <a:ext cx="2773327"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IDE and coding</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4718218" y="1461332"/>
            <a:ext cx="13175891"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IDE Integrated Development Environment</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pic>
        <p:nvPicPr>
          <p:cNvPr id="4" name="Picture 3" descr="A screenshot of a computer&#10;&#10;Description automatically generated">
            <a:extLst>
              <a:ext uri="{FF2B5EF4-FFF2-40B4-BE49-F238E27FC236}">
                <a16:creationId xmlns:a16="http://schemas.microsoft.com/office/drawing/2014/main" id="{3751944C-B385-2156-8607-E73B1F996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006" y="2715921"/>
            <a:ext cx="18087987" cy="9328993"/>
          </a:xfrm>
          <a:prstGeom prst="rect">
            <a:avLst/>
          </a:prstGeom>
        </p:spPr>
      </p:pic>
    </p:spTree>
    <p:extLst>
      <p:ext uri="{BB962C8B-B14F-4D97-AF65-F5344CB8AC3E}">
        <p14:creationId xmlns:p14="http://schemas.microsoft.com/office/powerpoint/2010/main" val="66005442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7192154"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diff and comparing content</a:t>
            </a:r>
            <a:endParaRPr dirty="0">
              <a:solidFill>
                <a:schemeClr val="tx2"/>
              </a:solidFill>
            </a:endParaRP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58602"/>
            <a:ext cx="2773327"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IDE and coding</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diff</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3" name="Picture 2" descr="Text&#10;&#10;Description automatically generated">
            <a:extLst>
              <a:ext uri="{FF2B5EF4-FFF2-40B4-BE49-F238E27FC236}">
                <a16:creationId xmlns:a16="http://schemas.microsoft.com/office/drawing/2014/main" id="{F2C54E46-6F78-15E3-1A02-4199EDF7C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797" y="2479488"/>
            <a:ext cx="13071662" cy="9392607"/>
          </a:xfrm>
          <a:prstGeom prst="rect">
            <a:avLst/>
          </a:prstGeom>
        </p:spPr>
      </p:pic>
      <p:pic>
        <p:nvPicPr>
          <p:cNvPr id="4" name="Picture 3">
            <a:extLst>
              <a:ext uri="{FF2B5EF4-FFF2-40B4-BE49-F238E27FC236}">
                <a16:creationId xmlns:a16="http://schemas.microsoft.com/office/drawing/2014/main" id="{7BD93BB9-41BA-867B-A341-E688B92F43E4}"/>
              </a:ext>
            </a:extLst>
          </p:cNvPr>
          <p:cNvPicPr>
            <a:picLocks noChangeAspect="1"/>
          </p:cNvPicPr>
          <p:nvPr/>
        </p:nvPicPr>
        <p:blipFill>
          <a:blip r:embed="rId3"/>
          <a:stretch>
            <a:fillRect/>
          </a:stretch>
        </p:blipFill>
        <p:spPr>
          <a:xfrm>
            <a:off x="3843016" y="2496212"/>
            <a:ext cx="16697967" cy="9392607"/>
          </a:xfrm>
          <a:prstGeom prst="rect">
            <a:avLst/>
          </a:prstGeom>
        </p:spPr>
      </p:pic>
    </p:spTree>
    <p:extLst>
      <p:ext uri="{BB962C8B-B14F-4D97-AF65-F5344CB8AC3E}">
        <p14:creationId xmlns:p14="http://schemas.microsoft.com/office/powerpoint/2010/main" val="2640410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err="1">
                <a:solidFill>
                  <a:schemeClr val="tx2"/>
                </a:solidFill>
              </a:rPr>
              <a:t>tmux</a:t>
            </a:r>
            <a:r>
              <a:rPr lang="en-US" dirty="0">
                <a:solidFill>
                  <a:schemeClr val="tx2"/>
                </a:solidFill>
              </a:rPr>
              <a:t>, screen</a:t>
            </a:r>
            <a:endParaRPr dirty="0">
              <a:solidFill>
                <a:schemeClr val="tx2"/>
              </a:solidFill>
            </a:endParaRP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58602"/>
            <a:ext cx="2773327"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IDE and coding</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Local console</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pic>
        <p:nvPicPr>
          <p:cNvPr id="5" name="Picture 4" descr="Text&#10;&#10;Description automatically generated">
            <a:extLst>
              <a:ext uri="{FF2B5EF4-FFF2-40B4-BE49-F238E27FC236}">
                <a16:creationId xmlns:a16="http://schemas.microsoft.com/office/drawing/2014/main" id="{38482CA9-490E-CE9D-E482-66554207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419" y="2333206"/>
            <a:ext cx="19993161" cy="9739988"/>
          </a:xfrm>
          <a:prstGeom prst="rect">
            <a:avLst/>
          </a:prstGeom>
        </p:spPr>
      </p:pic>
    </p:spTree>
    <p:extLst>
      <p:ext uri="{BB962C8B-B14F-4D97-AF65-F5344CB8AC3E}">
        <p14:creationId xmlns:p14="http://schemas.microsoft.com/office/powerpoint/2010/main" val="151962565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7228013"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Browser and web tools</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7B61A"/>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Testing and investigating</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WEB API tools</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pic>
        <p:nvPicPr>
          <p:cNvPr id="3" name="Picture 2" descr="A screenshot of a computer&#10;&#10;Description automatically generated">
            <a:extLst>
              <a:ext uri="{FF2B5EF4-FFF2-40B4-BE49-F238E27FC236}">
                <a16:creationId xmlns:a16="http://schemas.microsoft.com/office/drawing/2014/main" id="{7C0065AF-DCBE-C045-9355-5A497883F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992" y="2331170"/>
            <a:ext cx="20800016" cy="953698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8676D680-845D-B1CD-ED8F-F433B73C6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346" y="2310495"/>
            <a:ext cx="19277308" cy="9557655"/>
          </a:xfrm>
          <a:prstGeom prst="rect">
            <a:avLst/>
          </a:prstGeom>
        </p:spPr>
      </p:pic>
    </p:spTree>
    <p:extLst>
      <p:ext uri="{BB962C8B-B14F-4D97-AF65-F5344CB8AC3E}">
        <p14:creationId xmlns:p14="http://schemas.microsoft.com/office/powerpoint/2010/main" val="1563204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7228013"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Logging tools</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7B61A"/>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Testing and investigating</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Logging tools</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pic>
        <p:nvPicPr>
          <p:cNvPr id="3" name="Picture 2" descr="A screen shot of a computer screen&#10;&#10;Description automatically generated with low confidence">
            <a:extLst>
              <a:ext uri="{FF2B5EF4-FFF2-40B4-BE49-F238E27FC236}">
                <a16:creationId xmlns:a16="http://schemas.microsoft.com/office/drawing/2014/main" id="{DDE910E3-BB2B-F86C-3FBD-D93BDBD59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448" y="3505200"/>
            <a:ext cx="21471103" cy="7315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98CA1914-A50F-4654-3528-9F7C3D87E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25" y="2895600"/>
            <a:ext cx="14941550" cy="8375439"/>
          </a:xfrm>
          <a:prstGeom prst="rect">
            <a:avLst/>
          </a:prstGeom>
        </p:spPr>
      </p:pic>
    </p:spTree>
    <p:extLst>
      <p:ext uri="{BB962C8B-B14F-4D97-AF65-F5344CB8AC3E}">
        <p14:creationId xmlns:p14="http://schemas.microsoft.com/office/powerpoint/2010/main" val="1155321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7228013"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28600" indent="-228600"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Monitoring</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F7B61A"/>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Testing and investigating</a:t>
            </a: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Monitoring tools</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3" name="Picture 2" descr="A screenshot of a computer&#10;&#10;Description automatically generated">
            <a:extLst>
              <a:ext uri="{FF2B5EF4-FFF2-40B4-BE49-F238E27FC236}">
                <a16:creationId xmlns:a16="http://schemas.microsoft.com/office/drawing/2014/main" id="{FA19A1CC-91EC-BAA5-1B7D-AA71A8DBF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541" y="3064669"/>
            <a:ext cx="20956918" cy="7880350"/>
          </a:xfrm>
          <a:prstGeom prst="rect">
            <a:avLst/>
          </a:prstGeom>
        </p:spPr>
      </p:pic>
    </p:spTree>
    <p:extLst>
      <p:ext uri="{BB962C8B-B14F-4D97-AF65-F5344CB8AC3E}">
        <p14:creationId xmlns:p14="http://schemas.microsoft.com/office/powerpoint/2010/main" val="75070455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919" name="Rounded Rectangle"/>
          <p:cNvSpPr/>
          <p:nvPr/>
        </p:nvSpPr>
        <p:spPr>
          <a:xfrm>
            <a:off x="1620344" y="3010689"/>
            <a:ext cx="10593791" cy="1391632"/>
          </a:xfrm>
          <a:prstGeom prst="roundRect">
            <a:avLst>
              <a:gd name="adj" fmla="val 13689"/>
            </a:avLst>
          </a:prstGeom>
          <a:solidFill>
            <a:schemeClr val="accent5"/>
          </a:solidFill>
          <a:ln w="12700" cap="flat">
            <a:noFill/>
            <a:miter lim="400000"/>
          </a:ln>
          <a:effectLst/>
        </p:spPr>
        <p:txBody>
          <a:bodyPr wrap="square" lIns="0" tIns="0" rIns="0" bIns="0" numCol="1" anchor="ctr">
            <a:noAutofit/>
          </a:bodyPr>
          <a:lstStyle/>
          <a:p>
            <a:endParaRPr/>
          </a:p>
        </p:txBody>
      </p:sp>
      <p:sp>
        <p:nvSpPr>
          <p:cNvPr id="921" name="Shape"/>
          <p:cNvSpPr/>
          <p:nvPr/>
        </p:nvSpPr>
        <p:spPr>
          <a:xfrm>
            <a:off x="1988205" y="3010689"/>
            <a:ext cx="1734411" cy="11237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277"/>
                </a:lnTo>
                <a:lnTo>
                  <a:pt x="10800" y="21600"/>
                </a:lnTo>
                <a:lnTo>
                  <a:pt x="0" y="14277"/>
                </a:lnTo>
                <a:lnTo>
                  <a:pt x="0"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922" name="Step 01"/>
          <p:cNvSpPr txBox="1"/>
          <p:nvPr/>
        </p:nvSpPr>
        <p:spPr>
          <a:xfrm>
            <a:off x="2261191" y="3240398"/>
            <a:ext cx="1213839"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defRPr>
            </a:lvl1pPr>
          </a:lstStyle>
          <a:p>
            <a:r>
              <a:rPr lang="en-US" dirty="0">
                <a:solidFill>
                  <a:schemeClr val="bg1"/>
                </a:solidFill>
              </a:rPr>
              <a:t>Website</a:t>
            </a:r>
            <a:endParaRPr dirty="0">
              <a:solidFill>
                <a:schemeClr val="bg1"/>
              </a:solidFill>
            </a:endParaRPr>
          </a:p>
        </p:txBody>
      </p:sp>
      <p:sp>
        <p:nvSpPr>
          <p:cNvPr id="923" name="Initial"/>
          <p:cNvSpPr txBox="1"/>
          <p:nvPr/>
        </p:nvSpPr>
        <p:spPr>
          <a:xfrm>
            <a:off x="3975417" y="3205071"/>
            <a:ext cx="5536459"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000000"/>
                </a:solidFill>
              </a:defRPr>
            </a:lvl1pPr>
          </a:lstStyle>
          <a:p>
            <a:r>
              <a:rPr lang="en-GB" dirty="0">
                <a:solidFill>
                  <a:schemeClr val="tx1"/>
                </a:solidFill>
              </a:rPr>
              <a:t>https://</a:t>
            </a:r>
            <a:r>
              <a:rPr lang="en-GB" dirty="0" err="1">
                <a:solidFill>
                  <a:schemeClr val="tx1"/>
                </a:solidFill>
              </a:rPr>
              <a:t>devops-moldova.github.io</a:t>
            </a:r>
            <a:r>
              <a:rPr lang="en-GB" dirty="0">
                <a:solidFill>
                  <a:schemeClr val="tx1"/>
                </a:solidFill>
              </a:rPr>
              <a:t>/</a:t>
            </a:r>
            <a:endParaRPr dirty="0">
              <a:solidFill>
                <a:schemeClr val="tx1"/>
              </a:solidFill>
            </a:endParaRPr>
          </a:p>
        </p:txBody>
      </p:sp>
      <p:sp>
        <p:nvSpPr>
          <p:cNvPr id="924" name="Rounded Rectangle"/>
          <p:cNvSpPr/>
          <p:nvPr/>
        </p:nvSpPr>
        <p:spPr>
          <a:xfrm>
            <a:off x="1620344" y="4522936"/>
            <a:ext cx="10593791" cy="1391633"/>
          </a:xfrm>
          <a:prstGeom prst="roundRect">
            <a:avLst>
              <a:gd name="adj" fmla="val 13689"/>
            </a:avLst>
          </a:prstGeom>
          <a:solidFill>
            <a:schemeClr val="accent5"/>
          </a:solidFill>
          <a:ln w="12700" cap="flat">
            <a:noFill/>
            <a:miter lim="400000"/>
          </a:ln>
          <a:effectLst/>
        </p:spPr>
        <p:txBody>
          <a:bodyPr wrap="square" lIns="0" tIns="0" rIns="0" bIns="0" numCol="1" anchor="ctr">
            <a:noAutofit/>
          </a:bodyPr>
          <a:lstStyle/>
          <a:p>
            <a:endParaRPr/>
          </a:p>
        </p:txBody>
      </p:sp>
      <p:sp>
        <p:nvSpPr>
          <p:cNvPr id="926" name="Shape"/>
          <p:cNvSpPr/>
          <p:nvPr/>
        </p:nvSpPr>
        <p:spPr>
          <a:xfrm>
            <a:off x="1988205" y="4522936"/>
            <a:ext cx="1734411" cy="11237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277"/>
                </a:lnTo>
                <a:lnTo>
                  <a:pt x="10800" y="21600"/>
                </a:lnTo>
                <a:lnTo>
                  <a:pt x="0" y="14277"/>
                </a:lnTo>
                <a:lnTo>
                  <a:pt x="0" y="0"/>
                </a:lnTo>
                <a:close/>
              </a:path>
            </a:pathLst>
          </a:custGeom>
          <a:solidFill>
            <a:schemeClr val="accent2"/>
          </a:solidFill>
          <a:ln w="12700" cap="flat">
            <a:noFill/>
            <a:miter lim="400000"/>
          </a:ln>
          <a:effectLst/>
        </p:spPr>
        <p:txBody>
          <a:bodyPr wrap="square" lIns="0" tIns="0" rIns="0" bIns="0" numCol="1" anchor="ctr">
            <a:noAutofit/>
          </a:bodyPr>
          <a:lstStyle/>
          <a:p>
            <a:endParaRPr>
              <a:solidFill>
                <a:schemeClr val="bg1"/>
              </a:solidFill>
            </a:endParaRPr>
          </a:p>
        </p:txBody>
      </p:sp>
      <p:sp>
        <p:nvSpPr>
          <p:cNvPr id="927" name="Step 02"/>
          <p:cNvSpPr txBox="1"/>
          <p:nvPr/>
        </p:nvSpPr>
        <p:spPr>
          <a:xfrm>
            <a:off x="2261191" y="4752645"/>
            <a:ext cx="1348625"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defRPr>
            </a:lvl1pPr>
          </a:lstStyle>
          <a:p>
            <a:r>
              <a:rPr lang="en-US" dirty="0">
                <a:solidFill>
                  <a:schemeClr val="bg1"/>
                </a:solidFill>
              </a:rPr>
              <a:t>Telegram</a:t>
            </a:r>
            <a:endParaRPr dirty="0">
              <a:solidFill>
                <a:schemeClr val="bg1"/>
              </a:solidFill>
            </a:endParaRPr>
          </a:p>
        </p:txBody>
      </p:sp>
      <p:sp>
        <p:nvSpPr>
          <p:cNvPr id="928" name="Managed"/>
          <p:cNvSpPr txBox="1"/>
          <p:nvPr/>
        </p:nvSpPr>
        <p:spPr>
          <a:xfrm>
            <a:off x="3975418" y="4717319"/>
            <a:ext cx="5536458"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000000"/>
                </a:solidFill>
              </a:defRPr>
            </a:lvl1pPr>
          </a:lstStyle>
          <a:p>
            <a:r>
              <a:rPr lang="en-GB" dirty="0">
                <a:solidFill>
                  <a:schemeClr val="tx1"/>
                </a:solidFill>
              </a:rPr>
              <a:t>https://</a:t>
            </a:r>
            <a:r>
              <a:rPr lang="en-GB" dirty="0" err="1">
                <a:solidFill>
                  <a:schemeClr val="tx1"/>
                </a:solidFill>
              </a:rPr>
              <a:t>t.me</a:t>
            </a:r>
            <a:r>
              <a:rPr lang="en-GB" dirty="0">
                <a:solidFill>
                  <a:schemeClr val="tx1"/>
                </a:solidFill>
              </a:rPr>
              <a:t>/</a:t>
            </a:r>
            <a:r>
              <a:rPr lang="en-GB" dirty="0" err="1">
                <a:solidFill>
                  <a:schemeClr val="tx1"/>
                </a:solidFill>
              </a:rPr>
              <a:t>devops_moldova</a:t>
            </a:r>
            <a:endParaRPr dirty="0">
              <a:solidFill>
                <a:schemeClr val="tx1"/>
              </a:solidFill>
            </a:endParaRPr>
          </a:p>
        </p:txBody>
      </p:sp>
      <p:sp>
        <p:nvSpPr>
          <p:cNvPr id="929" name="Rounded Rectangle"/>
          <p:cNvSpPr/>
          <p:nvPr/>
        </p:nvSpPr>
        <p:spPr>
          <a:xfrm>
            <a:off x="1620344" y="6035183"/>
            <a:ext cx="10593791" cy="1391633"/>
          </a:xfrm>
          <a:prstGeom prst="roundRect">
            <a:avLst>
              <a:gd name="adj" fmla="val 13689"/>
            </a:avLst>
          </a:prstGeom>
          <a:solidFill>
            <a:schemeClr val="accent5"/>
          </a:solidFill>
          <a:ln w="12700" cap="flat">
            <a:noFill/>
            <a:miter lim="400000"/>
          </a:ln>
          <a:effectLst/>
        </p:spPr>
        <p:txBody>
          <a:bodyPr wrap="square" lIns="0" tIns="0" rIns="0" bIns="0" numCol="1" anchor="ctr">
            <a:noAutofit/>
          </a:bodyPr>
          <a:lstStyle/>
          <a:p>
            <a:endParaRPr/>
          </a:p>
        </p:txBody>
      </p:sp>
      <p:sp>
        <p:nvSpPr>
          <p:cNvPr id="931" name="Shape"/>
          <p:cNvSpPr/>
          <p:nvPr/>
        </p:nvSpPr>
        <p:spPr>
          <a:xfrm>
            <a:off x="1988205" y="6035183"/>
            <a:ext cx="1734411" cy="11237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277"/>
                </a:lnTo>
                <a:lnTo>
                  <a:pt x="10800" y="21600"/>
                </a:lnTo>
                <a:lnTo>
                  <a:pt x="0" y="14277"/>
                </a:lnTo>
                <a:lnTo>
                  <a:pt x="0" y="0"/>
                </a:lnTo>
                <a:close/>
              </a:path>
            </a:pathLst>
          </a:custGeom>
          <a:solidFill>
            <a:schemeClr val="accent3"/>
          </a:solidFill>
          <a:ln w="12700" cap="flat">
            <a:noFill/>
            <a:miter lim="400000"/>
          </a:ln>
          <a:effectLst/>
        </p:spPr>
        <p:txBody>
          <a:bodyPr wrap="square" lIns="0" tIns="0" rIns="0" bIns="0" numCol="1" anchor="ctr">
            <a:noAutofit/>
          </a:bodyPr>
          <a:lstStyle/>
          <a:p>
            <a:endParaRPr>
              <a:solidFill>
                <a:schemeClr val="bg1"/>
              </a:solidFill>
            </a:endParaRPr>
          </a:p>
        </p:txBody>
      </p:sp>
      <p:sp>
        <p:nvSpPr>
          <p:cNvPr id="932" name="Step 03"/>
          <p:cNvSpPr txBox="1"/>
          <p:nvPr/>
        </p:nvSpPr>
        <p:spPr>
          <a:xfrm>
            <a:off x="2261191" y="6264893"/>
            <a:ext cx="1348625"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defRPr>
            </a:lvl1pPr>
          </a:lstStyle>
          <a:p>
            <a:r>
              <a:rPr lang="en-US" dirty="0">
                <a:solidFill>
                  <a:schemeClr val="bg1"/>
                </a:solidFill>
              </a:rPr>
              <a:t>Facebook</a:t>
            </a:r>
            <a:endParaRPr dirty="0">
              <a:solidFill>
                <a:schemeClr val="bg1"/>
              </a:solidFill>
            </a:endParaRPr>
          </a:p>
        </p:txBody>
      </p:sp>
      <p:sp>
        <p:nvSpPr>
          <p:cNvPr id="933" name="Defined"/>
          <p:cNvSpPr txBox="1"/>
          <p:nvPr/>
        </p:nvSpPr>
        <p:spPr>
          <a:xfrm>
            <a:off x="3975418" y="6229566"/>
            <a:ext cx="7473632"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000000"/>
                </a:solidFill>
              </a:defRPr>
            </a:lvl1pPr>
          </a:lstStyle>
          <a:p>
            <a:r>
              <a:rPr lang="en-GB" dirty="0">
                <a:solidFill>
                  <a:schemeClr val="tx1"/>
                </a:solidFill>
              </a:rPr>
              <a:t>https://</a:t>
            </a:r>
            <a:r>
              <a:rPr lang="en-GB" dirty="0" err="1">
                <a:solidFill>
                  <a:schemeClr val="tx1"/>
                </a:solidFill>
              </a:rPr>
              <a:t>www.facebook.com</a:t>
            </a:r>
            <a:r>
              <a:rPr lang="en-GB" dirty="0">
                <a:solidFill>
                  <a:schemeClr val="tx1"/>
                </a:solidFill>
              </a:rPr>
              <a:t>/groups/</a:t>
            </a:r>
            <a:r>
              <a:rPr lang="en-GB" dirty="0" err="1">
                <a:solidFill>
                  <a:schemeClr val="tx1"/>
                </a:solidFill>
              </a:rPr>
              <a:t>devops.md</a:t>
            </a:r>
            <a:endParaRPr dirty="0">
              <a:solidFill>
                <a:schemeClr val="tx1"/>
              </a:solidFill>
            </a:endParaRPr>
          </a:p>
        </p:txBody>
      </p:sp>
      <p:sp>
        <p:nvSpPr>
          <p:cNvPr id="934" name="Rounded Rectangle"/>
          <p:cNvSpPr/>
          <p:nvPr/>
        </p:nvSpPr>
        <p:spPr>
          <a:xfrm>
            <a:off x="1620344" y="7547432"/>
            <a:ext cx="10593791" cy="1391633"/>
          </a:xfrm>
          <a:prstGeom prst="roundRect">
            <a:avLst>
              <a:gd name="adj" fmla="val 13689"/>
            </a:avLst>
          </a:prstGeom>
          <a:solidFill>
            <a:schemeClr val="accent5"/>
          </a:solidFill>
          <a:ln w="12700" cap="flat">
            <a:noFill/>
            <a:miter lim="400000"/>
          </a:ln>
          <a:effectLst/>
        </p:spPr>
        <p:txBody>
          <a:bodyPr wrap="square" lIns="0" tIns="0" rIns="0" bIns="0" numCol="1" anchor="ctr">
            <a:noAutofit/>
          </a:bodyPr>
          <a:lstStyle/>
          <a:p>
            <a:endParaRPr/>
          </a:p>
        </p:txBody>
      </p:sp>
      <p:sp>
        <p:nvSpPr>
          <p:cNvPr id="936" name="Shape"/>
          <p:cNvSpPr/>
          <p:nvPr/>
        </p:nvSpPr>
        <p:spPr>
          <a:xfrm>
            <a:off x="1988205" y="7547432"/>
            <a:ext cx="1734411" cy="11237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277"/>
                </a:lnTo>
                <a:lnTo>
                  <a:pt x="10800" y="21600"/>
                </a:lnTo>
                <a:lnTo>
                  <a:pt x="0" y="14277"/>
                </a:lnTo>
                <a:lnTo>
                  <a:pt x="0" y="0"/>
                </a:lnTo>
                <a:close/>
              </a:path>
            </a:pathLst>
          </a:custGeom>
          <a:solidFill>
            <a:schemeClr val="accent4"/>
          </a:solidFill>
          <a:ln w="12700" cap="flat">
            <a:noFill/>
            <a:miter lim="400000"/>
          </a:ln>
          <a:effectLst/>
        </p:spPr>
        <p:txBody>
          <a:bodyPr wrap="square" lIns="0" tIns="0" rIns="0" bIns="0" numCol="1" anchor="ctr">
            <a:noAutofit/>
          </a:bodyPr>
          <a:lstStyle/>
          <a:p>
            <a:endParaRPr>
              <a:solidFill>
                <a:schemeClr val="bg1"/>
              </a:solidFill>
            </a:endParaRPr>
          </a:p>
        </p:txBody>
      </p:sp>
      <p:sp>
        <p:nvSpPr>
          <p:cNvPr id="937" name="Step 04"/>
          <p:cNvSpPr txBox="1"/>
          <p:nvPr/>
        </p:nvSpPr>
        <p:spPr>
          <a:xfrm>
            <a:off x="2261191" y="7777141"/>
            <a:ext cx="1213839"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defRPr>
            </a:lvl1pPr>
          </a:lstStyle>
          <a:p>
            <a:r>
              <a:rPr lang="en-US" dirty="0" err="1">
                <a:solidFill>
                  <a:schemeClr val="bg1"/>
                </a:solidFill>
              </a:rPr>
              <a:t>Youtube</a:t>
            </a:r>
            <a:endParaRPr dirty="0">
              <a:solidFill>
                <a:schemeClr val="bg1"/>
              </a:solidFill>
            </a:endParaRPr>
          </a:p>
        </p:txBody>
      </p:sp>
      <p:sp>
        <p:nvSpPr>
          <p:cNvPr id="938" name="Measured"/>
          <p:cNvSpPr txBox="1"/>
          <p:nvPr/>
        </p:nvSpPr>
        <p:spPr>
          <a:xfrm>
            <a:off x="3975417" y="7741814"/>
            <a:ext cx="8511703"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000000"/>
                </a:solidFill>
              </a:defRPr>
            </a:lvl1pPr>
          </a:lstStyle>
          <a:p>
            <a:r>
              <a:rPr lang="en-GB" dirty="0">
                <a:solidFill>
                  <a:schemeClr val="tx1"/>
                </a:solidFill>
              </a:rPr>
              <a:t>https://</a:t>
            </a:r>
            <a:r>
              <a:rPr lang="en-GB" dirty="0" err="1">
                <a:solidFill>
                  <a:schemeClr val="tx1"/>
                </a:solidFill>
              </a:rPr>
              <a:t>www.youtube.com</a:t>
            </a:r>
            <a:r>
              <a:rPr lang="en-GB" dirty="0">
                <a:solidFill>
                  <a:schemeClr val="tx1"/>
                </a:solidFill>
              </a:rPr>
              <a:t>/@</a:t>
            </a:r>
            <a:r>
              <a:rPr lang="en-GB" dirty="0" err="1">
                <a:solidFill>
                  <a:schemeClr val="tx1"/>
                </a:solidFill>
              </a:rPr>
              <a:t>DevopsCommunityMoldova</a:t>
            </a:r>
            <a:endParaRPr dirty="0">
              <a:solidFill>
                <a:schemeClr val="tx1"/>
              </a:solidFill>
            </a:endParaRPr>
          </a:p>
        </p:txBody>
      </p:sp>
      <p:sp>
        <p:nvSpPr>
          <p:cNvPr id="939" name="Rounded Rectangle"/>
          <p:cNvSpPr/>
          <p:nvPr/>
        </p:nvSpPr>
        <p:spPr>
          <a:xfrm>
            <a:off x="1620344" y="9059679"/>
            <a:ext cx="10593791" cy="1391633"/>
          </a:xfrm>
          <a:prstGeom prst="roundRect">
            <a:avLst>
              <a:gd name="adj" fmla="val 13689"/>
            </a:avLst>
          </a:prstGeom>
          <a:solidFill>
            <a:schemeClr val="accent5"/>
          </a:solidFill>
          <a:ln w="12700" cap="flat">
            <a:noFill/>
            <a:miter lim="400000"/>
          </a:ln>
          <a:effectLst/>
        </p:spPr>
        <p:txBody>
          <a:bodyPr wrap="square" lIns="0" tIns="0" rIns="0" bIns="0" numCol="1" anchor="ctr">
            <a:noAutofit/>
          </a:bodyPr>
          <a:lstStyle/>
          <a:p>
            <a:endParaRPr/>
          </a:p>
        </p:txBody>
      </p:sp>
      <p:sp>
        <p:nvSpPr>
          <p:cNvPr id="941" name="Shape"/>
          <p:cNvSpPr/>
          <p:nvPr/>
        </p:nvSpPr>
        <p:spPr>
          <a:xfrm>
            <a:off x="1988205" y="9059679"/>
            <a:ext cx="1734411" cy="11237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277"/>
                </a:lnTo>
                <a:lnTo>
                  <a:pt x="10800" y="21600"/>
                </a:lnTo>
                <a:lnTo>
                  <a:pt x="0" y="14277"/>
                </a:lnTo>
                <a:lnTo>
                  <a:pt x="0"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942" name="Step 05"/>
          <p:cNvSpPr txBox="1"/>
          <p:nvPr/>
        </p:nvSpPr>
        <p:spPr>
          <a:xfrm>
            <a:off x="2261191" y="9289388"/>
            <a:ext cx="1213839"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defRPr>
            </a:lvl1pPr>
          </a:lstStyle>
          <a:p>
            <a:r>
              <a:rPr lang="en-US" dirty="0" err="1">
                <a:solidFill>
                  <a:schemeClr val="bg1"/>
                </a:solidFill>
              </a:rPr>
              <a:t>Github</a:t>
            </a:r>
            <a:endParaRPr dirty="0">
              <a:solidFill>
                <a:schemeClr val="bg1"/>
              </a:solidFill>
            </a:endParaRPr>
          </a:p>
        </p:txBody>
      </p:sp>
      <p:sp>
        <p:nvSpPr>
          <p:cNvPr id="943" name="Optimized"/>
          <p:cNvSpPr txBox="1"/>
          <p:nvPr/>
        </p:nvSpPr>
        <p:spPr>
          <a:xfrm>
            <a:off x="3975418" y="9254062"/>
            <a:ext cx="7473632"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000000"/>
                </a:solidFill>
              </a:defRPr>
            </a:lvl1pPr>
          </a:lstStyle>
          <a:p>
            <a:r>
              <a:rPr lang="en-GB" dirty="0">
                <a:solidFill>
                  <a:schemeClr val="tx1"/>
                </a:solidFill>
              </a:rPr>
              <a:t>https://</a:t>
            </a:r>
            <a:r>
              <a:rPr lang="en-GB" dirty="0" err="1">
                <a:solidFill>
                  <a:schemeClr val="tx1"/>
                </a:solidFill>
              </a:rPr>
              <a:t>github.com</a:t>
            </a:r>
            <a:r>
              <a:rPr lang="en-GB" dirty="0">
                <a:solidFill>
                  <a:schemeClr val="tx1"/>
                </a:solidFill>
              </a:rPr>
              <a:t>/DevOps-Moldova</a:t>
            </a:r>
            <a:endParaRPr dirty="0">
              <a:solidFill>
                <a:schemeClr val="tx1"/>
              </a:solidFill>
            </a:endParaRPr>
          </a:p>
        </p:txBody>
      </p:sp>
      <p:sp>
        <p:nvSpPr>
          <p:cNvPr id="2" name="Venn diagram">
            <a:extLst>
              <a:ext uri="{FF2B5EF4-FFF2-40B4-BE49-F238E27FC236}">
                <a16:creationId xmlns:a16="http://schemas.microsoft.com/office/drawing/2014/main" id="{5F740646-1CF9-D28E-DDD6-10CC16867A31}"/>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Become DevOps with us</a:t>
            </a:r>
          </a:p>
        </p:txBody>
      </p:sp>
      <p:pic>
        <p:nvPicPr>
          <p:cNvPr id="4" name="Picture 3" descr="A qr code on a white background&#10;&#10;Description automatically generated">
            <a:extLst>
              <a:ext uri="{FF2B5EF4-FFF2-40B4-BE49-F238E27FC236}">
                <a16:creationId xmlns:a16="http://schemas.microsoft.com/office/drawing/2014/main" id="{F6525D62-1C01-3F17-7F6E-DDDDF99C5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3049" y="2881711"/>
            <a:ext cx="7819975" cy="781997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121" name="Development…"/>
          <p:cNvSpPr txBox="1"/>
          <p:nvPr/>
        </p:nvSpPr>
        <p:spPr>
          <a:xfrm>
            <a:off x="675229" y="4163020"/>
            <a:ext cx="406224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400">
                <a:solidFill>
                  <a:srgbClr val="535353"/>
                </a:solidFill>
                <a:latin typeface="+mn-lt"/>
                <a:ea typeface="+mn-ea"/>
                <a:cs typeface="+mn-cs"/>
                <a:sym typeface="DM Sans Regular"/>
              </a:defRPr>
            </a:pPr>
            <a:r>
              <a:rPr lang="en-GB" dirty="0">
                <a:solidFill>
                  <a:schemeClr val="tx2"/>
                </a:solidFill>
                <a:hlinkClick r:id="rId3"/>
              </a:rPr>
              <a:t>https://</a:t>
            </a:r>
            <a:r>
              <a:rPr lang="en-GB" dirty="0" err="1">
                <a:solidFill>
                  <a:schemeClr val="tx2"/>
                </a:solidFill>
                <a:hlinkClick r:id="rId3"/>
              </a:rPr>
              <a:t>roadmap.sh</a:t>
            </a:r>
            <a:r>
              <a:rPr lang="en-GB" dirty="0">
                <a:solidFill>
                  <a:schemeClr val="tx2"/>
                </a:solidFill>
                <a:hlinkClick r:id="rId3"/>
              </a:rPr>
              <a:t>/</a:t>
            </a:r>
            <a:r>
              <a:rPr lang="en-GB" dirty="0" err="1">
                <a:solidFill>
                  <a:schemeClr val="tx2"/>
                </a:solidFill>
                <a:hlinkClick r:id="rId3"/>
              </a:rPr>
              <a:t>devops</a:t>
            </a:r>
            <a:endParaRPr dirty="0">
              <a:solidFill>
                <a:schemeClr val="tx2"/>
              </a:solidFill>
            </a:endParaRPr>
          </a:p>
        </p:txBody>
      </p:sp>
      <p:pic>
        <p:nvPicPr>
          <p:cNvPr id="6" name="Picture 5" descr="Diagram&#10;&#10;Description automatically generated">
            <a:extLst>
              <a:ext uri="{FF2B5EF4-FFF2-40B4-BE49-F238E27FC236}">
                <a16:creationId xmlns:a16="http://schemas.microsoft.com/office/drawing/2014/main" id="{18AE3CBA-A2A6-9C7E-5922-1F56DC2DBB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800" y="1231900"/>
            <a:ext cx="11138520" cy="10844756"/>
          </a:xfrm>
          <a:prstGeom prst="rect">
            <a:avLst/>
          </a:prstGeom>
        </p:spPr>
      </p:pic>
      <p:pic>
        <p:nvPicPr>
          <p:cNvPr id="8" name="Picture 7" descr="Diagram&#10;&#10;Description automatically generated">
            <a:extLst>
              <a:ext uri="{FF2B5EF4-FFF2-40B4-BE49-F238E27FC236}">
                <a16:creationId xmlns:a16="http://schemas.microsoft.com/office/drawing/2014/main" id="{D54B99B6-F096-0C0A-83FD-F23C8BF10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4799" y="1208390"/>
            <a:ext cx="11162667" cy="10868266"/>
          </a:xfrm>
          <a:prstGeom prst="rect">
            <a:avLst/>
          </a:prstGeom>
        </p:spPr>
      </p:pic>
      <p:pic>
        <p:nvPicPr>
          <p:cNvPr id="10" name="Picture 9" descr="Diagram&#10;&#10;Description automatically generated">
            <a:extLst>
              <a:ext uri="{FF2B5EF4-FFF2-40B4-BE49-F238E27FC236}">
                <a16:creationId xmlns:a16="http://schemas.microsoft.com/office/drawing/2014/main" id="{6A4AB4F8-882E-158C-E83E-FF588399C0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0653" y="2471345"/>
            <a:ext cx="11162667" cy="8365866"/>
          </a:xfrm>
          <a:prstGeom prst="rect">
            <a:avLst/>
          </a:prstGeom>
        </p:spPr>
      </p:pic>
      <p:sp>
        <p:nvSpPr>
          <p:cNvPr id="13" name="Venn diagram">
            <a:extLst>
              <a:ext uri="{FF2B5EF4-FFF2-40B4-BE49-F238E27FC236}">
                <a16:creationId xmlns:a16="http://schemas.microsoft.com/office/drawing/2014/main" id="{D4541233-0311-32FA-E837-9960D81CB662}"/>
              </a:ext>
            </a:extLst>
          </p:cNvPr>
          <p:cNvSpPr txBox="1"/>
          <p:nvPr/>
        </p:nvSpPr>
        <p:spPr>
          <a:xfrm>
            <a:off x="675229" y="2197010"/>
            <a:ext cx="5496971" cy="1518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4600">
                <a:solidFill>
                  <a:srgbClr val="000000"/>
                </a:solidFill>
              </a:defRPr>
            </a:lvl1pPr>
          </a:lstStyle>
          <a:p>
            <a:r>
              <a:rPr lang="en-US" dirty="0">
                <a:solidFill>
                  <a:schemeClr val="tx1"/>
                </a:solidFill>
              </a:rPr>
              <a:t>Become </a:t>
            </a:r>
            <a:r>
              <a:rPr dirty="0">
                <a:solidFill>
                  <a:schemeClr val="tx1"/>
                </a:solidFill>
              </a:rPr>
              <a:t>DevOps  </a:t>
            </a:r>
            <a:r>
              <a:rPr lang="en-US" dirty="0">
                <a:solidFill>
                  <a:schemeClr val="tx1"/>
                </a:solidFill>
              </a:rPr>
              <a:t>Roadmap</a:t>
            </a:r>
            <a:endParaRPr dirty="0">
              <a:solidFill>
                <a:schemeClr val="tx1"/>
              </a:solidFill>
            </a:endParaRPr>
          </a:p>
        </p:txBody>
      </p:sp>
      <p:sp>
        <p:nvSpPr>
          <p:cNvPr id="14" name="Development…">
            <a:extLst>
              <a:ext uri="{FF2B5EF4-FFF2-40B4-BE49-F238E27FC236}">
                <a16:creationId xmlns:a16="http://schemas.microsoft.com/office/drawing/2014/main" id="{A726084C-EF56-DD80-7369-7AB7E7E0D3C7}"/>
              </a:ext>
            </a:extLst>
          </p:cNvPr>
          <p:cNvSpPr txBox="1"/>
          <p:nvPr/>
        </p:nvSpPr>
        <p:spPr>
          <a:xfrm>
            <a:off x="675229" y="5082590"/>
            <a:ext cx="673522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400">
                <a:solidFill>
                  <a:srgbClr val="535353"/>
                </a:solidFill>
                <a:latin typeface="+mn-lt"/>
                <a:ea typeface="+mn-ea"/>
                <a:cs typeface="+mn-cs"/>
                <a:sym typeface="DM Sans Regular"/>
              </a:defRPr>
            </a:pPr>
            <a:r>
              <a:rPr lang="en-GB" dirty="0">
                <a:solidFill>
                  <a:schemeClr val="tx2"/>
                </a:solidFill>
                <a:hlinkClick r:id="rId7"/>
              </a:rPr>
              <a:t>https://</a:t>
            </a:r>
            <a:r>
              <a:rPr lang="en-GB" dirty="0" err="1">
                <a:solidFill>
                  <a:schemeClr val="tx2"/>
                </a:solidFill>
                <a:hlinkClick r:id="rId7"/>
              </a:rPr>
              <a:t>github.com</a:t>
            </a:r>
            <a:r>
              <a:rPr lang="en-GB" dirty="0">
                <a:solidFill>
                  <a:schemeClr val="tx2"/>
                </a:solidFill>
                <a:hlinkClick r:id="rId7"/>
              </a:rPr>
              <a:t>/</a:t>
            </a:r>
            <a:r>
              <a:rPr lang="en-GB" dirty="0" err="1">
                <a:solidFill>
                  <a:schemeClr val="tx2"/>
                </a:solidFill>
                <a:hlinkClick r:id="rId7"/>
              </a:rPr>
              <a:t>milanm</a:t>
            </a:r>
            <a:r>
              <a:rPr lang="en-GB" dirty="0">
                <a:solidFill>
                  <a:schemeClr val="tx2"/>
                </a:solidFill>
                <a:hlinkClick r:id="rId7"/>
              </a:rPr>
              <a:t>/DevOps-Roadmap</a:t>
            </a:r>
            <a:endParaRPr dirty="0">
              <a:solidFill>
                <a:schemeClr val="tx2"/>
              </a:solidFill>
            </a:endParaRPr>
          </a:p>
        </p:txBody>
      </p:sp>
      <p:sp>
        <p:nvSpPr>
          <p:cNvPr id="16" name="Development…">
            <a:extLst>
              <a:ext uri="{FF2B5EF4-FFF2-40B4-BE49-F238E27FC236}">
                <a16:creationId xmlns:a16="http://schemas.microsoft.com/office/drawing/2014/main" id="{36923EC9-FD4C-A2E7-3344-2C25D027458C}"/>
              </a:ext>
            </a:extLst>
          </p:cNvPr>
          <p:cNvSpPr txBox="1"/>
          <p:nvPr/>
        </p:nvSpPr>
        <p:spPr>
          <a:xfrm>
            <a:off x="675229" y="6921730"/>
            <a:ext cx="673522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400">
                <a:solidFill>
                  <a:srgbClr val="535353"/>
                </a:solidFill>
                <a:latin typeface="+mn-lt"/>
                <a:ea typeface="+mn-ea"/>
                <a:cs typeface="+mn-cs"/>
                <a:sym typeface="DM Sans Regular"/>
              </a:defRPr>
            </a:pPr>
            <a:r>
              <a:rPr lang="en-GB" dirty="0">
                <a:solidFill>
                  <a:schemeClr val="tx2"/>
                </a:solidFill>
                <a:hlinkClick r:id="rId8"/>
              </a:rPr>
              <a:t>2023-DevOps-Roadmap</a:t>
            </a:r>
            <a:endParaRPr dirty="0">
              <a:solidFill>
                <a:schemeClr val="tx2"/>
              </a:solidFill>
            </a:endParaRPr>
          </a:p>
        </p:txBody>
      </p:sp>
      <p:sp>
        <p:nvSpPr>
          <p:cNvPr id="18" name="Development…">
            <a:extLst>
              <a:ext uri="{FF2B5EF4-FFF2-40B4-BE49-F238E27FC236}">
                <a16:creationId xmlns:a16="http://schemas.microsoft.com/office/drawing/2014/main" id="{C8E9224F-56A7-917B-F641-B3979A29B897}"/>
              </a:ext>
            </a:extLst>
          </p:cNvPr>
          <p:cNvSpPr txBox="1"/>
          <p:nvPr/>
        </p:nvSpPr>
        <p:spPr>
          <a:xfrm>
            <a:off x="675229" y="6002160"/>
            <a:ext cx="673522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400">
                <a:solidFill>
                  <a:srgbClr val="535353"/>
                </a:solidFill>
                <a:latin typeface="+mn-lt"/>
                <a:ea typeface="+mn-ea"/>
                <a:cs typeface="+mn-cs"/>
                <a:sym typeface="DM Sans Regular"/>
              </a:defRPr>
            </a:pPr>
            <a:r>
              <a:rPr lang="en-GB" dirty="0">
                <a:solidFill>
                  <a:schemeClr val="tx2"/>
                </a:solidFill>
                <a:hlinkClick r:id="rId9"/>
              </a:rPr>
              <a:t>https://blog.invgate.com/devops-roadmap</a:t>
            </a:r>
            <a:endParaRPr dirty="0">
              <a:solidFill>
                <a:schemeClr val="tx2"/>
              </a:solidFill>
            </a:endParaRPr>
          </a:p>
        </p:txBody>
      </p:sp>
      <p:sp>
        <p:nvSpPr>
          <p:cNvPr id="23" name="Rounded Rectangle">
            <a:extLst>
              <a:ext uri="{FF2B5EF4-FFF2-40B4-BE49-F238E27FC236}">
                <a16:creationId xmlns:a16="http://schemas.microsoft.com/office/drawing/2014/main" id="{2D614E2C-878C-7C01-902A-E3E9EFF52BAD}"/>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24" name="Always deliver production ready code even when not deploying it into immediate production…">
            <a:extLst>
              <a:ext uri="{FF2B5EF4-FFF2-40B4-BE49-F238E27FC236}">
                <a16:creationId xmlns:a16="http://schemas.microsoft.com/office/drawing/2014/main" id="{79C649A7-C3B9-DE8A-5A18-82DA674F7F8F}"/>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DevOps roadmap</a:t>
            </a:r>
            <a:endParaRPr dirty="0">
              <a:solidFill>
                <a:schemeClr val="tx2"/>
              </a:solidFill>
            </a:endParaRPr>
          </a:p>
        </p:txBody>
      </p:sp>
      <p:sp>
        <p:nvSpPr>
          <p:cNvPr id="25" name="Shape">
            <a:extLst>
              <a:ext uri="{FF2B5EF4-FFF2-40B4-BE49-F238E27FC236}">
                <a16:creationId xmlns:a16="http://schemas.microsoft.com/office/drawing/2014/main" id="{E58B4DC8-E081-440A-9376-4C9BC8797A20}"/>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26" name="Production Readiness">
            <a:extLst>
              <a:ext uri="{FF2B5EF4-FFF2-40B4-BE49-F238E27FC236}">
                <a16:creationId xmlns:a16="http://schemas.microsoft.com/office/drawing/2014/main" id="{CEA061B2-35A4-A28D-523D-965C7CAEBC9C}"/>
              </a:ext>
            </a:extLst>
          </p:cNvPr>
          <p:cNvSpPr txBox="1"/>
          <p:nvPr/>
        </p:nvSpPr>
        <p:spPr>
          <a:xfrm>
            <a:off x="8532837" y="12558602"/>
            <a:ext cx="2773327"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Become DevOps</a:t>
            </a:r>
            <a:endParaRPr dirty="0">
              <a:solidFill>
                <a:schemeClr val="bg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graphicFrame>
        <p:nvGraphicFramePr>
          <p:cNvPr id="950" name="Table 1"/>
          <p:cNvGraphicFramePr/>
          <p:nvPr>
            <p:extLst>
              <p:ext uri="{D42A27DB-BD31-4B8C-83A1-F6EECF244321}">
                <p14:modId xmlns:p14="http://schemas.microsoft.com/office/powerpoint/2010/main" val="1672426368"/>
              </p:ext>
            </p:extLst>
          </p:nvPr>
        </p:nvGraphicFramePr>
        <p:xfrm>
          <a:off x="1608666" y="3090638"/>
          <a:ext cx="21166667" cy="8618271"/>
        </p:xfrm>
        <a:graphic>
          <a:graphicData uri="http://schemas.openxmlformats.org/drawingml/2006/table">
            <a:tbl>
              <a:tblPr bandRow="1">
                <a:tableStyleId>{4C3C2611-4C71-4FC5-86AE-919BDF0F9419}</a:tableStyleId>
              </a:tblPr>
              <a:tblGrid>
                <a:gridCol w="6215232">
                  <a:extLst>
                    <a:ext uri="{9D8B030D-6E8A-4147-A177-3AD203B41FA5}">
                      <a16:colId xmlns:a16="http://schemas.microsoft.com/office/drawing/2014/main" val="20000"/>
                    </a:ext>
                  </a:extLst>
                </a:gridCol>
                <a:gridCol w="14951435">
                  <a:extLst>
                    <a:ext uri="{9D8B030D-6E8A-4147-A177-3AD203B41FA5}">
                      <a16:colId xmlns:a16="http://schemas.microsoft.com/office/drawing/2014/main" val="20001"/>
                    </a:ext>
                  </a:extLst>
                </a:gridCol>
              </a:tblGrid>
              <a:tr h="2641983">
                <a:tc>
                  <a: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lang="en-US" sz="3000" dirty="0">
                          <a:solidFill>
                            <a:schemeClr val="bg1"/>
                          </a:solidFill>
                          <a:latin typeface="+mn-lt"/>
                          <a:ea typeface="+mn-ea"/>
                          <a:cs typeface="+mn-cs"/>
                        </a:rPr>
                        <a:t>Online courses</a:t>
                      </a:r>
                      <a:endParaRPr sz="3000" dirty="0">
                        <a:solidFill>
                          <a:schemeClr val="bg1"/>
                        </a:solidFill>
                        <a:latin typeface="+mn-lt"/>
                        <a:ea typeface="+mn-ea"/>
                        <a:cs typeface="+mn-cs"/>
                      </a:endParaRPr>
                    </a:p>
                  </a:txBody>
                  <a:tcPr marL="0" marR="0" marT="0" marB="0" anchor="ctr" horzOverflow="overflow">
                    <a:lnL w="38100">
                      <a:solidFill>
                        <a:schemeClr val="accent6">
                          <a:lumOff val="16690"/>
                        </a:schemeClr>
                      </a:solidFill>
                      <a:miter lim="400000"/>
                    </a:lnL>
                    <a:lnR w="38100">
                      <a:solidFill>
                        <a:schemeClr val="accent6">
                          <a:lumOff val="16690"/>
                        </a:schemeClr>
                      </a:solidFill>
                      <a:miter lim="400000"/>
                    </a:lnR>
                    <a:lnT w="38100">
                      <a:solidFill>
                        <a:schemeClr val="accent6">
                          <a:lumOff val="16690"/>
                        </a:schemeClr>
                      </a:solidFill>
                      <a:miter lim="400000"/>
                    </a:lnT>
                    <a:lnB w="38100">
                      <a:solidFill>
                        <a:schemeClr val="accent6">
                          <a:lumOff val="16690"/>
                        </a:schemeClr>
                      </a:solidFill>
                      <a:miter lim="400000"/>
                    </a:lnB>
                    <a:solidFill>
                      <a:schemeClr val="accent1"/>
                    </a:solidFill>
                  </a:tcPr>
                </a:tc>
                <a:tc>
                  <a:txBody>
                    <a:bodyPr/>
                    <a:lstStyle/>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2"/>
                        </a:rPr>
                        <a:t>https://www.pluralsight.com</a:t>
                      </a:r>
                      <a:endParaRPr dirty="0">
                        <a:solidFill>
                          <a:schemeClr val="tx2"/>
                        </a:solidFill>
                      </a:endParaRPr>
                    </a:p>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3"/>
                        </a:rPr>
                        <a:t>https://www.udemy.com</a:t>
                      </a:r>
                      <a:endParaRPr dirty="0">
                        <a:solidFill>
                          <a:schemeClr val="tx2"/>
                        </a:solidFill>
                      </a:endParaRPr>
                    </a:p>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4"/>
                        </a:rPr>
                        <a:t>https://kodekloud.com/</a:t>
                      </a:r>
                      <a:endParaRPr dirty="0">
                        <a:solidFill>
                          <a:schemeClr val="tx2"/>
                        </a:solidFill>
                      </a:endParaRPr>
                    </a:p>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5"/>
                        </a:rPr>
                        <a:t>https://www.coursera.org</a:t>
                      </a:r>
                      <a:endParaRPr dirty="0">
                        <a:solidFill>
                          <a:schemeClr val="tx2"/>
                        </a:solidFill>
                      </a:endParaRPr>
                    </a:p>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6"/>
                        </a:rPr>
                        <a:t>https://www.youtube.com/</a:t>
                      </a:r>
                      <a:endParaRPr dirty="0">
                        <a:solidFill>
                          <a:schemeClr val="tx2"/>
                        </a:solidFill>
                      </a:endParaRPr>
                    </a:p>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7"/>
                        </a:rPr>
                        <a:t>https://cloudacademy.com/</a:t>
                      </a:r>
                      <a:endParaRPr dirty="0">
                        <a:solidFill>
                          <a:schemeClr val="tx2"/>
                        </a:solidFill>
                      </a:endParaRPr>
                    </a:p>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8"/>
                        </a:rPr>
                        <a:t>https://learnit.md</a:t>
                      </a:r>
                      <a:endParaRPr lang="en-GB" dirty="0">
                        <a:solidFill>
                          <a:schemeClr val="tx2"/>
                        </a:solidFill>
                      </a:endParaRPr>
                    </a:p>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9"/>
                        </a:rPr>
                        <a:t>https://chat.openai.com/</a:t>
                      </a:r>
                      <a:r>
                        <a:rPr lang="en-GB" dirty="0">
                          <a:solidFill>
                            <a:schemeClr val="tx2"/>
                          </a:solidFill>
                        </a:rPr>
                        <a:t> </a:t>
                      </a:r>
                      <a:endParaRPr dirty="0">
                        <a:solidFill>
                          <a:schemeClr val="tx2"/>
                        </a:solidFill>
                      </a:endParaRPr>
                    </a:p>
                  </a:txBody>
                  <a:tcPr marL="0" marR="0" marT="0" marB="0" anchor="ctr" horzOverflow="overflow">
                    <a:lnL w="38100">
                      <a:solidFill>
                        <a:schemeClr val="accent6">
                          <a:lumOff val="16690"/>
                        </a:schemeClr>
                      </a:solidFill>
                      <a:miter lim="400000"/>
                    </a:lnL>
                    <a:lnR w="38100">
                      <a:solidFill>
                        <a:schemeClr val="accent6">
                          <a:lumOff val="16690"/>
                        </a:schemeClr>
                      </a:solidFill>
                      <a:miter lim="400000"/>
                    </a:lnR>
                    <a:lnT w="38100">
                      <a:solidFill>
                        <a:schemeClr val="accent6">
                          <a:lumOff val="16690"/>
                        </a:schemeClr>
                      </a:solidFill>
                      <a:miter lim="400000"/>
                    </a:lnT>
                    <a:lnB w="38100">
                      <a:solidFill>
                        <a:schemeClr val="accent6">
                          <a:lumOff val="16690"/>
                        </a:schemeClr>
                      </a:solidFill>
                      <a:miter lim="400000"/>
                    </a:lnB>
                  </a:tcPr>
                </a:tc>
                <a:extLst>
                  <a:ext uri="{0D108BD9-81ED-4DB2-BD59-A6C34878D82A}">
                    <a16:rowId xmlns:a16="http://schemas.microsoft.com/office/drawing/2014/main" val="10000"/>
                  </a:ext>
                </a:extLst>
              </a:tr>
              <a:tr h="3748075">
                <a:tc>
                  <a: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lang="en-US" sz="3000" dirty="0">
                          <a:solidFill>
                            <a:schemeClr val="bg1"/>
                          </a:solidFill>
                          <a:latin typeface="+mn-lt"/>
                          <a:ea typeface="+mn-ea"/>
                          <a:cs typeface="+mn-cs"/>
                        </a:rPr>
                        <a:t>Practice</a:t>
                      </a:r>
                      <a:endParaRPr sz="3000" dirty="0">
                        <a:solidFill>
                          <a:schemeClr val="bg1"/>
                        </a:solidFill>
                        <a:latin typeface="+mn-lt"/>
                        <a:ea typeface="+mn-ea"/>
                        <a:cs typeface="+mn-cs"/>
                      </a:endParaRPr>
                    </a:p>
                  </a:txBody>
                  <a:tcPr marL="0" marR="0" marT="0" marB="0" anchor="ctr" horzOverflow="overflow">
                    <a:lnL w="38100">
                      <a:solidFill>
                        <a:schemeClr val="accent6">
                          <a:lumOff val="16690"/>
                        </a:schemeClr>
                      </a:solidFill>
                      <a:miter lim="400000"/>
                    </a:lnL>
                    <a:lnR w="38100">
                      <a:solidFill>
                        <a:schemeClr val="accent6">
                          <a:lumOff val="16690"/>
                        </a:schemeClr>
                      </a:solidFill>
                      <a:miter lim="400000"/>
                    </a:lnR>
                    <a:lnT w="38100">
                      <a:solidFill>
                        <a:schemeClr val="accent6">
                          <a:lumOff val="16690"/>
                        </a:schemeClr>
                      </a:solidFill>
                      <a:miter lim="400000"/>
                    </a:lnT>
                    <a:lnB w="38100">
                      <a:solidFill>
                        <a:schemeClr val="accent6">
                          <a:lumOff val="16690"/>
                        </a:schemeClr>
                      </a:solidFill>
                      <a:miter lim="400000"/>
                    </a:lnB>
                    <a:solidFill>
                      <a:schemeClr val="accent2"/>
                    </a:solidFill>
                  </a:tcPr>
                </a:tc>
                <a:tc>
                  <a:txBody>
                    <a:bodyPr/>
                    <a:lstStyle/>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10"/>
                        </a:rPr>
                        <a:t>https://aws.amazon.com</a:t>
                      </a:r>
                      <a:endParaRPr dirty="0">
                        <a:solidFill>
                          <a:schemeClr val="tx2"/>
                        </a:solidFill>
                      </a:endParaRPr>
                    </a:p>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11"/>
                        </a:rPr>
                        <a:t>https://azure.microsoft.com/</a:t>
                      </a:r>
                      <a:endParaRPr dirty="0">
                        <a:solidFill>
                          <a:schemeClr val="tx2"/>
                        </a:solidFill>
                      </a:endParaRPr>
                    </a:p>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GB" dirty="0">
                          <a:solidFill>
                            <a:schemeClr val="tx2"/>
                          </a:solidFill>
                          <a:hlinkClick r:id="rId12"/>
                        </a:rPr>
                        <a:t>https://cloud.google.com/</a:t>
                      </a:r>
                      <a:endParaRPr dirty="0">
                        <a:solidFill>
                          <a:schemeClr val="tx2"/>
                        </a:solidFill>
                      </a:endParaRPr>
                    </a:p>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hlinkClick r:id="rId13"/>
                        </a:rPr>
                        <a:t>https://github.com/</a:t>
                      </a:r>
                      <a:endParaRPr dirty="0">
                        <a:solidFill>
                          <a:schemeClr val="tx2"/>
                        </a:solidFill>
                      </a:endParaRPr>
                    </a:p>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High school</a:t>
                      </a:r>
                      <a:endParaRPr dirty="0">
                        <a:solidFill>
                          <a:schemeClr val="tx2"/>
                        </a:solidFill>
                      </a:endParaRPr>
                    </a:p>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Internship programs</a:t>
                      </a:r>
                    </a:p>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Pet projects</a:t>
                      </a:r>
                      <a:endParaRPr dirty="0">
                        <a:solidFill>
                          <a:schemeClr val="tx2"/>
                        </a:solidFill>
                      </a:endParaRPr>
                    </a:p>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Open Source Projects </a:t>
                      </a:r>
                      <a:endParaRPr dirty="0">
                        <a:solidFill>
                          <a:schemeClr val="tx2"/>
                        </a:solidFill>
                      </a:endParaRPr>
                    </a:p>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Freelance</a:t>
                      </a:r>
                    </a:p>
                    <a:p>
                      <a:pPr marL="200526" indent="-200526" algn="l" defTabSz="12700">
                        <a:buClr>
                          <a:schemeClr val="accent2"/>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Complex projects</a:t>
                      </a:r>
                      <a:endParaRPr dirty="0">
                        <a:solidFill>
                          <a:schemeClr val="tx2"/>
                        </a:solidFill>
                      </a:endParaRPr>
                    </a:p>
                  </a:txBody>
                  <a:tcPr marL="0" marR="0" marT="0" marB="0" anchor="ctr" horzOverflow="overflow">
                    <a:lnL w="38100">
                      <a:solidFill>
                        <a:schemeClr val="accent6">
                          <a:lumOff val="16690"/>
                        </a:schemeClr>
                      </a:solidFill>
                      <a:miter lim="400000"/>
                    </a:lnL>
                    <a:lnR w="38100">
                      <a:solidFill>
                        <a:schemeClr val="accent6">
                          <a:lumOff val="16690"/>
                        </a:schemeClr>
                      </a:solidFill>
                      <a:miter lim="400000"/>
                    </a:lnR>
                    <a:lnT w="38100">
                      <a:solidFill>
                        <a:schemeClr val="accent6">
                          <a:lumOff val="16690"/>
                        </a:schemeClr>
                      </a:solidFill>
                      <a:miter lim="400000"/>
                    </a:lnT>
                    <a:lnB w="38100">
                      <a:solidFill>
                        <a:schemeClr val="accent6">
                          <a:lumOff val="16690"/>
                        </a:schemeClr>
                      </a:solidFill>
                      <a:miter lim="400000"/>
                    </a:lnB>
                    <a:noFill/>
                  </a:tcPr>
                </a:tc>
                <a:extLst>
                  <a:ext uri="{0D108BD9-81ED-4DB2-BD59-A6C34878D82A}">
                    <a16:rowId xmlns:a16="http://schemas.microsoft.com/office/drawing/2014/main" val="10001"/>
                  </a:ext>
                </a:extLst>
              </a:tr>
              <a:tr h="2228213">
                <a:tc>
                  <a: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lang="en-US" sz="3000" dirty="0">
                          <a:solidFill>
                            <a:schemeClr val="bg1"/>
                          </a:solidFill>
                          <a:latin typeface="+mn-lt"/>
                          <a:ea typeface="+mn-ea"/>
                          <a:cs typeface="+mn-cs"/>
                        </a:rPr>
                        <a:t>Teach others</a:t>
                      </a:r>
                      <a:endParaRPr sz="3000" dirty="0">
                        <a:solidFill>
                          <a:schemeClr val="bg1"/>
                        </a:solidFill>
                        <a:latin typeface="+mn-lt"/>
                        <a:ea typeface="+mn-ea"/>
                        <a:cs typeface="+mn-cs"/>
                      </a:endParaRPr>
                    </a:p>
                  </a:txBody>
                  <a:tcPr marL="0" marR="0" marT="0" marB="0" anchor="ctr" horzOverflow="overflow">
                    <a:lnL w="38100">
                      <a:solidFill>
                        <a:schemeClr val="accent6">
                          <a:lumOff val="16690"/>
                        </a:schemeClr>
                      </a:solidFill>
                      <a:miter lim="400000"/>
                    </a:lnL>
                    <a:lnR w="38100">
                      <a:solidFill>
                        <a:schemeClr val="accent6">
                          <a:lumOff val="16690"/>
                        </a:schemeClr>
                      </a:solidFill>
                      <a:miter lim="400000"/>
                    </a:lnR>
                    <a:lnT w="38100">
                      <a:solidFill>
                        <a:schemeClr val="accent6">
                          <a:lumOff val="16690"/>
                        </a:schemeClr>
                      </a:solidFill>
                      <a:miter lim="400000"/>
                    </a:lnT>
                    <a:lnB w="38100">
                      <a:solidFill>
                        <a:schemeClr val="accent6">
                          <a:lumOff val="16690"/>
                        </a:schemeClr>
                      </a:solidFill>
                      <a:miter lim="400000"/>
                    </a:lnB>
                    <a:solidFill>
                      <a:schemeClr val="accent3"/>
                    </a:solidFill>
                  </a:tcPr>
                </a:tc>
                <a:tc>
                  <a:txBody>
                    <a:bodyPr/>
                    <a:lstStyle/>
                    <a:p>
                      <a:pPr marL="200526" indent="-200526"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Help colleagues</a:t>
                      </a:r>
                      <a:endParaRPr dirty="0">
                        <a:solidFill>
                          <a:schemeClr val="tx2"/>
                        </a:solidFill>
                      </a:endParaRPr>
                    </a:p>
                    <a:p>
                      <a:pPr marL="200526" indent="-200526"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Participate to workshops</a:t>
                      </a:r>
                      <a:endParaRPr dirty="0">
                        <a:solidFill>
                          <a:schemeClr val="tx2"/>
                        </a:solidFill>
                      </a:endParaRPr>
                    </a:p>
                    <a:p>
                      <a:pPr marL="200526" indent="-200526"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Become a trainer</a:t>
                      </a:r>
                      <a:endParaRPr dirty="0">
                        <a:solidFill>
                          <a:schemeClr val="tx2"/>
                        </a:solidFill>
                      </a:endParaRPr>
                    </a:p>
                    <a:p>
                      <a:pPr marL="200526" indent="-200526"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Projects Handover</a:t>
                      </a:r>
                      <a:endParaRPr dirty="0">
                        <a:solidFill>
                          <a:schemeClr val="tx2"/>
                        </a:solidFill>
                      </a:endParaRPr>
                    </a:p>
                    <a:p>
                      <a:pPr marL="200526" indent="-200526" algn="l" defTabSz="12700">
                        <a:buClr>
                          <a:schemeClr val="accent3"/>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defRPr>
                      </a:pPr>
                      <a:r>
                        <a:rPr lang="en-US" dirty="0">
                          <a:solidFill>
                            <a:schemeClr val="tx2"/>
                          </a:solidFill>
                        </a:rPr>
                        <a:t>Project documentation</a:t>
                      </a:r>
                      <a:endParaRPr dirty="0">
                        <a:solidFill>
                          <a:schemeClr val="tx2"/>
                        </a:solidFill>
                      </a:endParaRPr>
                    </a:p>
                  </a:txBody>
                  <a:tcPr marL="0" marR="0" marT="0" marB="0" anchor="ctr" horzOverflow="overflow">
                    <a:lnL w="38100">
                      <a:solidFill>
                        <a:schemeClr val="accent6">
                          <a:lumOff val="16690"/>
                        </a:schemeClr>
                      </a:solidFill>
                      <a:miter lim="400000"/>
                    </a:lnL>
                    <a:lnR w="38100">
                      <a:solidFill>
                        <a:schemeClr val="accent6">
                          <a:lumOff val="16690"/>
                        </a:schemeClr>
                      </a:solidFill>
                      <a:miter lim="400000"/>
                    </a:lnR>
                    <a:lnT w="38100">
                      <a:solidFill>
                        <a:schemeClr val="accent6">
                          <a:lumOff val="16690"/>
                        </a:schemeClr>
                      </a:solidFill>
                      <a:miter lim="400000"/>
                    </a:lnT>
                    <a:lnB w="38100">
                      <a:solidFill>
                        <a:schemeClr val="accent6">
                          <a:lumOff val="16690"/>
                        </a:schemeClr>
                      </a:solidFill>
                      <a:miter lim="400000"/>
                    </a:lnB>
                  </a:tcPr>
                </a:tc>
                <a:extLst>
                  <a:ext uri="{0D108BD9-81ED-4DB2-BD59-A6C34878D82A}">
                    <a16:rowId xmlns:a16="http://schemas.microsoft.com/office/drawing/2014/main" val="10002"/>
                  </a:ext>
                </a:extLst>
              </a:tr>
            </a:tbl>
          </a:graphicData>
        </a:graphic>
      </p:graphicFrame>
      <p:sp>
        <p:nvSpPr>
          <p:cNvPr id="951" name="Venn diagram"/>
          <p:cNvSpPr txBox="1"/>
          <p:nvPr/>
        </p:nvSpPr>
        <p:spPr>
          <a:xfrm>
            <a:off x="7897876" y="1506036"/>
            <a:ext cx="8571508"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4600">
                <a:solidFill>
                  <a:srgbClr val="000000"/>
                </a:solidFill>
              </a:defRPr>
            </a:lvl1pPr>
          </a:lstStyle>
          <a:p>
            <a:r>
              <a:rPr lang="en-US" dirty="0">
                <a:solidFill>
                  <a:schemeClr val="tx1"/>
                </a:solidFill>
              </a:rPr>
              <a:t>Where to learn</a:t>
            </a:r>
            <a:endParaRPr dirty="0">
              <a:solidFill>
                <a:schemeClr val="tx1"/>
              </a:solidFill>
            </a:endParaRPr>
          </a:p>
        </p:txBody>
      </p:sp>
      <p:sp>
        <p:nvSpPr>
          <p:cNvPr id="2" name="Rounded Rectangle">
            <a:extLst>
              <a:ext uri="{FF2B5EF4-FFF2-40B4-BE49-F238E27FC236}">
                <a16:creationId xmlns:a16="http://schemas.microsoft.com/office/drawing/2014/main" id="{225DB4C8-8195-742B-5444-8F03EB74517F}"/>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3" name="Always deliver production ready code even when not deploying it into immediate production…">
            <a:extLst>
              <a:ext uri="{FF2B5EF4-FFF2-40B4-BE49-F238E27FC236}">
                <a16:creationId xmlns:a16="http://schemas.microsoft.com/office/drawing/2014/main" id="{F59196AA-DB50-6668-EE90-0D731829EBF7}"/>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Learning resources</a:t>
            </a:r>
            <a:endParaRPr dirty="0">
              <a:solidFill>
                <a:schemeClr val="tx2"/>
              </a:solidFill>
            </a:endParaRPr>
          </a:p>
        </p:txBody>
      </p:sp>
      <p:sp>
        <p:nvSpPr>
          <p:cNvPr id="4" name="Shape">
            <a:extLst>
              <a:ext uri="{FF2B5EF4-FFF2-40B4-BE49-F238E27FC236}">
                <a16:creationId xmlns:a16="http://schemas.microsoft.com/office/drawing/2014/main" id="{9D69001A-E82B-8FDD-197A-BAF8516A45DA}"/>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5" name="Production Readiness">
            <a:extLst>
              <a:ext uri="{FF2B5EF4-FFF2-40B4-BE49-F238E27FC236}">
                <a16:creationId xmlns:a16="http://schemas.microsoft.com/office/drawing/2014/main" id="{76A482FD-FFE1-58CD-5484-93466359B426}"/>
              </a:ext>
            </a:extLst>
          </p:cNvPr>
          <p:cNvSpPr txBox="1"/>
          <p:nvPr/>
        </p:nvSpPr>
        <p:spPr>
          <a:xfrm>
            <a:off x="8532837" y="12558602"/>
            <a:ext cx="2773327"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Become DevOps</a:t>
            </a:r>
            <a:endParaRPr dirty="0">
              <a:solidFill>
                <a:schemeClr val="bg1"/>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00526" indent="-200526" algn="l" defTabSz="12700">
              <a:buClr>
                <a:schemeClr val="accent1"/>
              </a:buClr>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US" dirty="0">
                <a:solidFill>
                  <a:schemeClr val="tx2"/>
                </a:solidFill>
              </a:rPr>
              <a:t>Community and teams</a:t>
            </a:r>
            <a:endParaRPr dirty="0">
              <a:solidFill>
                <a:schemeClr val="tx2"/>
              </a:solidFill>
            </a:endParaRP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chemeClr val="accent1"/>
          </a:solidFill>
          <a:ln w="12700" cap="flat">
            <a:noFill/>
            <a:miter lim="400000"/>
          </a:ln>
          <a:effectLst/>
        </p:spPr>
        <p:txBody>
          <a:bodyPr wrap="square" lIns="0" tIns="0" rIns="0" bIns="0" numCol="1" anchor="ctr">
            <a:noAutofit/>
          </a:bodyPr>
          <a:lstStyle/>
          <a:p>
            <a:endParaRPr>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58602"/>
            <a:ext cx="2773327"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dirty="0">
                <a:solidFill>
                  <a:schemeClr val="bg1"/>
                </a:solidFill>
              </a:rPr>
              <a:t>Become DevOps</a:t>
            </a:r>
            <a:endParaRPr dirty="0">
              <a:solidFill>
                <a:schemeClr val="bg1"/>
              </a:solidFill>
            </a:endParaRPr>
          </a:p>
        </p:txBody>
      </p:sp>
      <p:pic>
        <p:nvPicPr>
          <p:cNvPr id="10" name="Picture 9">
            <a:extLst>
              <a:ext uri="{FF2B5EF4-FFF2-40B4-BE49-F238E27FC236}">
                <a16:creationId xmlns:a16="http://schemas.microsoft.com/office/drawing/2014/main" id="{972CEB2D-9664-B395-43E1-B313EC1C445B}"/>
              </a:ext>
            </a:extLst>
          </p:cNvPr>
          <p:cNvPicPr>
            <a:picLocks noChangeAspect="1"/>
          </p:cNvPicPr>
          <p:nvPr/>
        </p:nvPicPr>
        <p:blipFill>
          <a:blip r:embed="rId2"/>
          <a:stretch>
            <a:fillRect/>
          </a:stretch>
        </p:blipFill>
        <p:spPr>
          <a:xfrm>
            <a:off x="3686175" y="2895659"/>
            <a:ext cx="17011650" cy="7924681"/>
          </a:xfrm>
          <a:prstGeom prst="rect">
            <a:avLst/>
          </a:prstGeom>
        </p:spPr>
      </p:pic>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Importance of Communication</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Tree>
    <p:extLst>
      <p:ext uri="{BB962C8B-B14F-4D97-AF65-F5344CB8AC3E}">
        <p14:creationId xmlns:p14="http://schemas.microsoft.com/office/powerpoint/2010/main" val="2902889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00526" indent="-200526" algn="l" defTabSz="12700">
              <a:buClr>
                <a:schemeClr val="accent1"/>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a:solidFill>
                  <a:schemeClr val="tx2"/>
                </a:solidFill>
              </a:rPr>
              <a:t>bash shell and scripting</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0EAAE5"/>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Linux commands and tools</a:t>
            </a:r>
            <a:endParaRPr sz="1800" dirty="0">
              <a:solidFill>
                <a:schemeClr val="bg1"/>
              </a:solidFill>
            </a:endParaRP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Bash scripting</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2" name="Online Media 1" descr="Bash in 100 Seconds">
            <a:hlinkClick r:id="" action="ppaction://media"/>
            <a:extLst>
              <a:ext uri="{FF2B5EF4-FFF2-40B4-BE49-F238E27FC236}">
                <a16:creationId xmlns:a16="http://schemas.microsoft.com/office/drawing/2014/main" id="{690DAFA1-2E13-47CA-1567-1EA191365D1D}"/>
              </a:ext>
            </a:extLst>
          </p:cNvPr>
          <p:cNvPicPr>
            <a:picLocks noRot="1" noChangeAspect="1"/>
          </p:cNvPicPr>
          <p:nvPr>
            <a:videoFile r:link="rId1"/>
          </p:nvPr>
        </p:nvPicPr>
        <p:blipFill>
          <a:blip r:embed="rId3"/>
          <a:stretch>
            <a:fillRect/>
          </a:stretch>
        </p:blipFill>
        <p:spPr>
          <a:xfrm>
            <a:off x="3831651" y="2544630"/>
            <a:ext cx="16301597" cy="9210402"/>
          </a:xfrm>
          <a:prstGeom prst="rect">
            <a:avLst/>
          </a:prstGeom>
        </p:spPr>
      </p:pic>
    </p:spTree>
    <p:extLst>
      <p:ext uri="{BB962C8B-B14F-4D97-AF65-F5344CB8AC3E}">
        <p14:creationId xmlns:p14="http://schemas.microsoft.com/office/powerpoint/2010/main" val="28373263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00526" indent="-200526" algn="l" defTabSz="12700">
              <a:buClr>
                <a:schemeClr val="accent1"/>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a:solidFill>
                  <a:schemeClr val="tx2"/>
                </a:solidFill>
              </a:rPr>
              <a:t>bash shell and scripting</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0EAAE5"/>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Linux commands and tools</a:t>
            </a:r>
            <a:endParaRPr sz="1800" dirty="0">
              <a:solidFill>
                <a:schemeClr val="bg1"/>
              </a:solidFill>
            </a:endParaRP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Bash scripting</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pic>
        <p:nvPicPr>
          <p:cNvPr id="10" name="Picture 9" descr="Text&#10;&#10;Description automatically generated">
            <a:extLst>
              <a:ext uri="{FF2B5EF4-FFF2-40B4-BE49-F238E27FC236}">
                <a16:creationId xmlns:a16="http://schemas.microsoft.com/office/drawing/2014/main" id="{663DC3A5-F10D-22F5-D700-973B71D7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688" y="2499121"/>
            <a:ext cx="17363363" cy="9532436"/>
          </a:xfrm>
          <a:prstGeom prst="rect">
            <a:avLst/>
          </a:prstGeom>
        </p:spPr>
      </p:pic>
    </p:spTree>
    <p:extLst>
      <p:ext uri="{BB962C8B-B14F-4D97-AF65-F5344CB8AC3E}">
        <p14:creationId xmlns:p14="http://schemas.microsoft.com/office/powerpoint/2010/main" val="133704879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00526" indent="-200526" algn="l" defTabSz="12700">
              <a:buClr>
                <a:schemeClr val="accent1"/>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a:solidFill>
                  <a:schemeClr val="tx2"/>
                </a:solidFill>
              </a:rPr>
              <a:t>vi, grep, </a:t>
            </a:r>
            <a:r>
              <a:rPr lang="en-GB" dirty="0" err="1">
                <a:solidFill>
                  <a:schemeClr val="tx2"/>
                </a:solidFill>
              </a:rPr>
              <a:t>sed</a:t>
            </a:r>
            <a:r>
              <a:rPr lang="en-GB" dirty="0">
                <a:solidFill>
                  <a:schemeClr val="tx2"/>
                </a:solidFill>
              </a:rPr>
              <a:t>, awk</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0EAAE5"/>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Linux commands and tools</a:t>
            </a:r>
            <a:endParaRPr sz="1800" dirty="0">
              <a:solidFill>
                <a:schemeClr val="bg1"/>
              </a:solidFill>
            </a:endParaRP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vi editor</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pic>
        <p:nvPicPr>
          <p:cNvPr id="5" name="Picture 4">
            <a:extLst>
              <a:ext uri="{FF2B5EF4-FFF2-40B4-BE49-F238E27FC236}">
                <a16:creationId xmlns:a16="http://schemas.microsoft.com/office/drawing/2014/main" id="{52D71039-52EA-4D41-36C5-59C259E1A367}"/>
              </a:ext>
            </a:extLst>
          </p:cNvPr>
          <p:cNvPicPr>
            <a:picLocks noChangeAspect="1"/>
          </p:cNvPicPr>
          <p:nvPr/>
        </p:nvPicPr>
        <p:blipFill>
          <a:blip r:embed="rId2"/>
          <a:stretch>
            <a:fillRect/>
          </a:stretch>
        </p:blipFill>
        <p:spPr>
          <a:xfrm>
            <a:off x="4947060" y="2440919"/>
            <a:ext cx="14489880" cy="9056175"/>
          </a:xfrm>
          <a:prstGeom prst="rect">
            <a:avLst/>
          </a:prstGeom>
        </p:spPr>
      </p:pic>
      <p:pic>
        <p:nvPicPr>
          <p:cNvPr id="3" name="Picture 2">
            <a:extLst>
              <a:ext uri="{FF2B5EF4-FFF2-40B4-BE49-F238E27FC236}">
                <a16:creationId xmlns:a16="http://schemas.microsoft.com/office/drawing/2014/main" id="{37395C2C-B53E-F7DB-B3DC-61587F6ADA77}"/>
              </a:ext>
            </a:extLst>
          </p:cNvPr>
          <p:cNvPicPr>
            <a:picLocks noChangeAspect="1"/>
          </p:cNvPicPr>
          <p:nvPr/>
        </p:nvPicPr>
        <p:blipFill>
          <a:blip r:embed="rId3"/>
          <a:stretch>
            <a:fillRect/>
          </a:stretch>
        </p:blipFill>
        <p:spPr>
          <a:xfrm>
            <a:off x="5605686" y="2440918"/>
            <a:ext cx="12808734" cy="9056175"/>
          </a:xfrm>
          <a:prstGeom prst="rect">
            <a:avLst/>
          </a:prstGeom>
        </p:spPr>
      </p:pic>
    </p:spTree>
    <p:extLst>
      <p:ext uri="{BB962C8B-B14F-4D97-AF65-F5344CB8AC3E}">
        <p14:creationId xmlns:p14="http://schemas.microsoft.com/office/powerpoint/2010/main" val="31116300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a:extLst>
              <a:ext uri="{FF2B5EF4-FFF2-40B4-BE49-F238E27FC236}">
                <a16:creationId xmlns:a16="http://schemas.microsoft.com/office/drawing/2014/main" id="{996A4BF4-1D88-09EF-2F8A-A3E170341053}"/>
              </a:ext>
            </a:extLst>
          </p:cNvPr>
          <p:cNvSpPr/>
          <p:nvPr/>
        </p:nvSpPr>
        <p:spPr>
          <a:xfrm>
            <a:off x="8442293" y="12532492"/>
            <a:ext cx="6821515" cy="487284"/>
          </a:xfrm>
          <a:prstGeom prst="roundRect">
            <a:avLst>
              <a:gd name="adj" fmla="val 16455"/>
            </a:avLst>
          </a:prstGeom>
          <a:solidFill>
            <a:schemeClr val="accent5"/>
          </a:solidFill>
          <a:ln w="12700" cap="flat">
            <a:noFill/>
            <a:miter lim="400000"/>
          </a:ln>
          <a:effectLst/>
        </p:spPr>
        <p:txBody>
          <a:bodyPr wrap="square" lIns="0" tIns="0" rIns="0" bIns="0" numCol="1" anchor="ctr">
            <a:noAutofit/>
          </a:bodyPr>
          <a:lstStyle/>
          <a:p>
            <a:endParaRPr/>
          </a:p>
        </p:txBody>
      </p:sp>
      <p:sp>
        <p:nvSpPr>
          <p:cNvPr id="7" name="Always deliver production ready code even when not deploying it into immediate production…">
            <a:extLst>
              <a:ext uri="{FF2B5EF4-FFF2-40B4-BE49-F238E27FC236}">
                <a16:creationId xmlns:a16="http://schemas.microsoft.com/office/drawing/2014/main" id="{6EB4B1A6-11D1-0B46-D6DA-6C5B2326AEB8}"/>
              </a:ext>
            </a:extLst>
          </p:cNvPr>
          <p:cNvSpPr txBox="1"/>
          <p:nvPr/>
        </p:nvSpPr>
        <p:spPr>
          <a:xfrm>
            <a:off x="11982450" y="12575959"/>
            <a:ext cx="3823923"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200526" indent="-200526" algn="l" defTabSz="12700">
              <a:buClr>
                <a:schemeClr val="accent1"/>
              </a:buClr>
              <a:buSzPct val="100000"/>
              <a:buFontTx/>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35353"/>
                </a:solidFill>
                <a:latin typeface="+mn-lt"/>
                <a:ea typeface="+mn-ea"/>
                <a:cs typeface="+mn-cs"/>
                <a:sym typeface="DM Sans Regular"/>
              </a:defRPr>
            </a:pPr>
            <a:r>
              <a:rPr lang="en-GB" dirty="0">
                <a:solidFill>
                  <a:schemeClr val="tx2"/>
                </a:solidFill>
              </a:rPr>
              <a:t>vi, grep, </a:t>
            </a:r>
            <a:r>
              <a:rPr lang="en-GB" dirty="0" err="1">
                <a:solidFill>
                  <a:schemeClr val="tx2"/>
                </a:solidFill>
              </a:rPr>
              <a:t>sed</a:t>
            </a:r>
            <a:r>
              <a:rPr lang="en-GB" dirty="0">
                <a:solidFill>
                  <a:schemeClr val="tx2"/>
                </a:solidFill>
              </a:rPr>
              <a:t>, awk</a:t>
            </a:r>
          </a:p>
        </p:txBody>
      </p:sp>
      <p:sp>
        <p:nvSpPr>
          <p:cNvPr id="8" name="Shape">
            <a:extLst>
              <a:ext uri="{FF2B5EF4-FFF2-40B4-BE49-F238E27FC236}">
                <a16:creationId xmlns:a16="http://schemas.microsoft.com/office/drawing/2014/main" id="{47C4C662-D0C4-DFF2-7C0C-F6C7AE78BCE2}"/>
              </a:ext>
            </a:extLst>
          </p:cNvPr>
          <p:cNvSpPr/>
          <p:nvPr/>
        </p:nvSpPr>
        <p:spPr>
          <a:xfrm>
            <a:off x="8442345" y="12532559"/>
            <a:ext cx="3449613" cy="487267"/>
          </a:xfrm>
          <a:custGeom>
            <a:avLst/>
            <a:gdLst/>
            <a:ahLst/>
            <a:cxnLst>
              <a:cxn ang="0">
                <a:pos x="wd2" y="hd2"/>
              </a:cxn>
              <a:cxn ang="5400000">
                <a:pos x="wd2" y="hd2"/>
              </a:cxn>
              <a:cxn ang="10800000">
                <a:pos x="wd2" y="hd2"/>
              </a:cxn>
              <a:cxn ang="16200000">
                <a:pos x="wd2" y="hd2"/>
              </a:cxn>
            </a:cxnLst>
            <a:rect l="0" t="0" r="r" b="b"/>
            <a:pathLst>
              <a:path w="21600" h="21600" extrusionOk="0">
                <a:moveTo>
                  <a:pt x="1556" y="0"/>
                </a:moveTo>
                <a:cubicBezTo>
                  <a:pt x="1099" y="0"/>
                  <a:pt x="825" y="0"/>
                  <a:pt x="642" y="267"/>
                </a:cubicBezTo>
                <a:cubicBezTo>
                  <a:pt x="379" y="601"/>
                  <a:pt x="172" y="1324"/>
                  <a:pt x="76" y="2244"/>
                </a:cubicBezTo>
                <a:cubicBezTo>
                  <a:pt x="0" y="2881"/>
                  <a:pt x="0" y="3841"/>
                  <a:pt x="0" y="5435"/>
                </a:cubicBezTo>
                <a:lnTo>
                  <a:pt x="0" y="16165"/>
                </a:lnTo>
                <a:cubicBezTo>
                  <a:pt x="0" y="17759"/>
                  <a:pt x="0" y="18719"/>
                  <a:pt x="76" y="19356"/>
                </a:cubicBezTo>
                <a:cubicBezTo>
                  <a:pt x="172" y="20276"/>
                  <a:pt x="379" y="20999"/>
                  <a:pt x="642" y="21333"/>
                </a:cubicBezTo>
                <a:cubicBezTo>
                  <a:pt x="825" y="21600"/>
                  <a:pt x="1099" y="21600"/>
                  <a:pt x="1556" y="21600"/>
                </a:cubicBezTo>
                <a:lnTo>
                  <a:pt x="18510" y="21600"/>
                </a:lnTo>
                <a:lnTo>
                  <a:pt x="21600" y="10796"/>
                </a:lnTo>
                <a:lnTo>
                  <a:pt x="18510" y="0"/>
                </a:lnTo>
                <a:lnTo>
                  <a:pt x="1556" y="0"/>
                </a:lnTo>
                <a:close/>
              </a:path>
            </a:pathLst>
          </a:custGeom>
          <a:solidFill>
            <a:srgbClr val="0EAAE5"/>
          </a:solidFill>
          <a:ln w="12700" cap="flat">
            <a:noFill/>
            <a:miter lim="400000"/>
          </a:ln>
          <a:effectLst/>
        </p:spPr>
        <p:txBody>
          <a:bodyPr wrap="square" lIns="0" tIns="0" rIns="0" bIns="0" numCol="1" anchor="ctr">
            <a:noAutofit/>
          </a:bodyPr>
          <a:lstStyle/>
          <a:p>
            <a:endParaRPr dirty="0">
              <a:solidFill>
                <a:schemeClr val="bg1"/>
              </a:solidFill>
            </a:endParaRPr>
          </a:p>
        </p:txBody>
      </p:sp>
      <p:sp>
        <p:nvSpPr>
          <p:cNvPr id="9" name="Production Readiness">
            <a:extLst>
              <a:ext uri="{FF2B5EF4-FFF2-40B4-BE49-F238E27FC236}">
                <a16:creationId xmlns:a16="http://schemas.microsoft.com/office/drawing/2014/main" id="{1AB65940-17EB-7FE8-1DBF-5C284672BD54}"/>
              </a:ext>
            </a:extLst>
          </p:cNvPr>
          <p:cNvSpPr txBox="1"/>
          <p:nvPr/>
        </p:nvSpPr>
        <p:spPr>
          <a:xfrm>
            <a:off x="8532837" y="12573990"/>
            <a:ext cx="3359121"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FFFFF"/>
                </a:solidFill>
                <a:latin typeface="+mn-lt"/>
                <a:ea typeface="+mn-ea"/>
                <a:cs typeface="+mn-cs"/>
                <a:sym typeface="DM Sans Regular"/>
              </a:defRPr>
            </a:lvl1pPr>
          </a:lstStyle>
          <a:p>
            <a:r>
              <a:rPr lang="en-US" sz="1800" dirty="0">
                <a:solidFill>
                  <a:schemeClr val="bg1"/>
                </a:solidFill>
              </a:rPr>
              <a:t>Linux commands and tools</a:t>
            </a:r>
            <a:endParaRPr sz="1800" dirty="0">
              <a:solidFill>
                <a:schemeClr val="bg1"/>
              </a:solidFill>
            </a:endParaRPr>
          </a:p>
        </p:txBody>
      </p:sp>
      <p:sp>
        <p:nvSpPr>
          <p:cNvPr id="11" name="Venn diagram">
            <a:extLst>
              <a:ext uri="{FF2B5EF4-FFF2-40B4-BE49-F238E27FC236}">
                <a16:creationId xmlns:a16="http://schemas.microsoft.com/office/drawing/2014/main" id="{9992F098-4162-3BA0-C7D0-677392ABF629}"/>
              </a:ext>
            </a:extLst>
          </p:cNvPr>
          <p:cNvSpPr txBox="1"/>
          <p:nvPr/>
        </p:nvSpPr>
        <p:spPr>
          <a:xfrm>
            <a:off x="7263638" y="1479261"/>
            <a:ext cx="985672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4600">
                <a:solidFill>
                  <a:srgbClr val="000000"/>
                </a:solidFill>
              </a:defRPr>
            </a:lvl1pPr>
          </a:lstStyle>
          <a:p>
            <a:r>
              <a:rPr lang="en-US" dirty="0">
                <a:solidFill>
                  <a:schemeClr val="tx1"/>
                </a:solidFill>
              </a:rPr>
              <a:t>grep</a:t>
            </a:r>
          </a:p>
        </p:txBody>
      </p:sp>
      <p:sp>
        <p:nvSpPr>
          <p:cNvPr id="12" name="Slide Number">
            <a:extLst>
              <a:ext uri="{FF2B5EF4-FFF2-40B4-BE49-F238E27FC236}">
                <a16:creationId xmlns:a16="http://schemas.microsoft.com/office/drawing/2014/main" id="{AD2F2D71-FED3-A26F-FC1A-C3BDFA72CCD2}"/>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pic>
        <p:nvPicPr>
          <p:cNvPr id="4" name="Picture 3" descr="Text&#10;&#10;Description automatically generated">
            <a:extLst>
              <a:ext uri="{FF2B5EF4-FFF2-40B4-BE49-F238E27FC236}">
                <a16:creationId xmlns:a16="http://schemas.microsoft.com/office/drawing/2014/main" id="{4925C3EE-074E-BB7B-9ED5-44684351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893" y="2685302"/>
            <a:ext cx="18672130" cy="8883277"/>
          </a:xfrm>
          <a:prstGeom prst="rect">
            <a:avLst/>
          </a:prstGeom>
        </p:spPr>
      </p:pic>
    </p:spTree>
    <p:extLst>
      <p:ext uri="{BB962C8B-B14F-4D97-AF65-F5344CB8AC3E}">
        <p14:creationId xmlns:p14="http://schemas.microsoft.com/office/powerpoint/2010/main" val="4133946020"/>
      </p:ext>
    </p:extLst>
  </p:cSld>
  <p:clrMapOvr>
    <a:masterClrMapping/>
  </p:clrMapOvr>
  <p:transition spd="med"/>
</p:sld>
</file>

<file path=ppt/theme/theme1.xml><?xml version="1.0" encoding="utf-8"?>
<a:theme xmlns:a="http://schemas.openxmlformats.org/drawingml/2006/main" name="White">
  <a:themeElements>
    <a:clrScheme name="Fortum Color 01">
      <a:dk1>
        <a:srgbClr val="1A1A1A"/>
      </a:dk1>
      <a:lt1>
        <a:srgbClr val="FCFFFF"/>
      </a:lt1>
      <a:dk2>
        <a:srgbClr val="656565"/>
      </a:dk2>
      <a:lt2>
        <a:srgbClr val="F2F2F2"/>
      </a:lt2>
      <a:accent1>
        <a:srgbClr val="4AC89D"/>
      </a:accent1>
      <a:accent2>
        <a:srgbClr val="0EAAE5"/>
      </a:accent2>
      <a:accent3>
        <a:srgbClr val="F7B61A"/>
      </a:accent3>
      <a:accent4>
        <a:srgbClr val="F87802"/>
      </a:accent4>
      <a:accent5>
        <a:srgbClr val="F2F2F2"/>
      </a:accent5>
      <a:accent6>
        <a:srgbClr val="B2B2B2"/>
      </a:accent6>
      <a:hlink>
        <a:srgbClr val="4AC89D"/>
      </a:hlink>
      <a:folHlink>
        <a:srgbClr val="0EAAE5"/>
      </a:folHlink>
    </a:clrScheme>
    <a:fontScheme name="White">
      <a:majorFont>
        <a:latin typeface="DM Sans Regular"/>
        <a:ea typeface="DM Sans Regular"/>
        <a:cs typeface="DM Sans Regular"/>
      </a:majorFont>
      <a:minorFont>
        <a:latin typeface="DM Sans Regular"/>
        <a:ea typeface="DM Sans Regular"/>
        <a:cs typeface="DM Sans 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C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4AC89D"/>
      </a:accent1>
      <a:accent2>
        <a:srgbClr val="0EAAE5"/>
      </a:accent2>
      <a:accent3>
        <a:srgbClr val="F7B61A"/>
      </a:accent3>
      <a:accent4>
        <a:srgbClr val="F87802"/>
      </a:accent4>
      <a:accent5>
        <a:srgbClr val="F2F2F2"/>
      </a:accent5>
      <a:accent6>
        <a:srgbClr val="B2B2B2"/>
      </a:accent6>
      <a:hlink>
        <a:srgbClr val="0000FF"/>
      </a:hlink>
      <a:folHlink>
        <a:srgbClr val="FF00FF"/>
      </a:folHlink>
    </a:clrScheme>
    <a:fontScheme name="White">
      <a:majorFont>
        <a:latin typeface="DM Sans Regular"/>
        <a:ea typeface="DM Sans Regular"/>
        <a:cs typeface="DM Sans Regular"/>
      </a:majorFont>
      <a:minorFont>
        <a:latin typeface="DM Sans Regular"/>
        <a:ea typeface="DM Sans Regular"/>
        <a:cs typeface="DM Sans 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C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4309</TotalTime>
  <Words>833</Words>
  <Application>Microsoft Macintosh PowerPoint</Application>
  <PresentationFormat>Custom</PresentationFormat>
  <Paragraphs>197</Paragraphs>
  <Slides>26</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DM Sans Medium</vt:lpstr>
      <vt:lpstr>DM Sans Regular</vt:lpstr>
      <vt:lpstr>Helvetica Neue</vt:lpstr>
      <vt:lpstr>ui-sans-serif</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Andrei Prescornic</cp:lastModifiedBy>
  <cp:revision>10</cp:revision>
  <dcterms:modified xsi:type="dcterms:W3CDTF">2023-05-14T10:09:15Z</dcterms:modified>
</cp:coreProperties>
</file>